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embeddings/oleObject1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85" r:id="rId3"/>
    <p:sldId id="283" r:id="rId4"/>
    <p:sldId id="356" r:id="rId5"/>
    <p:sldId id="334" r:id="rId6"/>
    <p:sldId id="352" r:id="rId7"/>
    <p:sldId id="335" r:id="rId8"/>
    <p:sldId id="357" r:id="rId9"/>
    <p:sldId id="353" r:id="rId10"/>
    <p:sldId id="358" r:id="rId11"/>
    <p:sldId id="355" r:id="rId12"/>
    <p:sldId id="359" r:id="rId13"/>
    <p:sldId id="286" r:id="rId14"/>
    <p:sldId id="342" r:id="rId15"/>
    <p:sldId id="319" r:id="rId16"/>
    <p:sldId id="340" r:id="rId17"/>
    <p:sldId id="343" r:id="rId18"/>
    <p:sldId id="344" r:id="rId19"/>
    <p:sldId id="345" r:id="rId20"/>
    <p:sldId id="360" r:id="rId21"/>
    <p:sldId id="347" r:id="rId22"/>
    <p:sldId id="338" r:id="rId23"/>
    <p:sldId id="361" r:id="rId24"/>
    <p:sldId id="351" r:id="rId25"/>
    <p:sldId id="336" r:id="rId26"/>
    <p:sldId id="362" r:id="rId27"/>
    <p:sldId id="346" r:id="rId28"/>
    <p:sldId id="275" r:id="rId29"/>
  </p:sldIdLst>
  <p:sldSz cx="12192000" cy="6858000"/>
  <p:notesSz cx="6645275" cy="9925050"/>
  <p:custDataLst>
    <p:tags r:id="rId33"/>
  </p:custDataLst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ria René" initials="DR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5121"/>
    <a:srgbClr val="FF3300"/>
    <a:srgbClr val="D53D21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164" autoAdjust="0"/>
    <p:restoredTop sz="91055" autoAdjust="0"/>
  </p:normalViewPr>
  <p:slideViewPr>
    <p:cSldViewPr>
      <p:cViewPr varScale="1">
        <p:scale>
          <a:sx n="78" d="100"/>
          <a:sy n="78" d="100"/>
        </p:scale>
        <p:origin x="-640" y="-1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gs" Target="tags/tag1.xml"/><Relationship Id="rId34" Type="http://schemas.openxmlformats.org/officeDocument/2006/relationships/commentAuthors" Target="commentAuthors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vm01.ale.be\martinl\LUC%20MARTIN\RESA\RESA%20-%20OPERATIONNEL%20ELEC\20160116%20-Temp&#234;te%20sinistre\Evolution%20nbre%20de%20m&#233;nages%20impact&#233;s.xlsx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dirty="0"/>
              <a:t>Estimation</a:t>
            </a:r>
            <a:r>
              <a:rPr lang="fr-BE" baseline="0" dirty="0"/>
              <a:t> </a:t>
            </a:r>
            <a:r>
              <a:rPr lang="fr-BE" dirty="0" err="1"/>
              <a:t>Nbre</a:t>
            </a:r>
            <a:r>
              <a:rPr lang="fr-BE" dirty="0"/>
              <a:t> Ménages Impactés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Feuil1!$D$4:$E$9</c:f>
              <c:multiLvlStrCache>
                <c:ptCount val="6"/>
                <c:lvl>
                  <c:pt idx="0">
                    <c:v>16h00</c:v>
                  </c:pt>
                  <c:pt idx="1">
                    <c:v>21h00</c:v>
                  </c:pt>
                  <c:pt idx="2">
                    <c:v>13h00</c:v>
                  </c:pt>
                  <c:pt idx="3">
                    <c:v>18h00</c:v>
                  </c:pt>
                  <c:pt idx="4">
                    <c:v>12h00</c:v>
                  </c:pt>
                  <c:pt idx="5">
                    <c:v>20h00</c:v>
                  </c:pt>
                </c:lvl>
                <c:lvl>
                  <c:pt idx="0">
                    <c:v>15/01/2016</c:v>
                  </c:pt>
                  <c:pt idx="1">
                    <c:v>15/01/2016</c:v>
                  </c:pt>
                  <c:pt idx="2">
                    <c:v>16/01/2016</c:v>
                  </c:pt>
                  <c:pt idx="3">
                    <c:v>16/01/2016</c:v>
                  </c:pt>
                  <c:pt idx="4">
                    <c:v>17/01/2016</c:v>
                  </c:pt>
                  <c:pt idx="5">
                    <c:v>17/01/2016</c:v>
                  </c:pt>
                </c:lvl>
              </c:multiLvlStrCache>
            </c:multiLvlStrRef>
          </c:cat>
          <c:val>
            <c:numRef>
              <c:f>Feuil1!$G$4:$G$9</c:f>
              <c:numCache>
                <c:formatCode>General</c:formatCode>
                <c:ptCount val="6"/>
                <c:pt idx="0">
                  <c:v>25000.0</c:v>
                </c:pt>
                <c:pt idx="1">
                  <c:v>16520.0</c:v>
                </c:pt>
                <c:pt idx="2">
                  <c:v>13720.0</c:v>
                </c:pt>
                <c:pt idx="3">
                  <c:v>7070.0</c:v>
                </c:pt>
                <c:pt idx="4">
                  <c:v>2450.0</c:v>
                </c:pt>
                <c:pt idx="5">
                  <c:v>100.0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7030232"/>
        <c:axId val="2097031640"/>
      </c:barChart>
      <c:catAx>
        <c:axId val="2097030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97031640"/>
        <c:crosses val="autoZero"/>
        <c:auto val="1"/>
        <c:lblAlgn val="ctr"/>
        <c:lblOffset val="100"/>
        <c:noMultiLvlLbl val="0"/>
      </c:catAx>
      <c:valAx>
        <c:axId val="2097031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97030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B3CA45-804A-9A41-9F17-B95D16E876F9}" type="doc">
      <dgm:prSet loTypeId="urn:microsoft.com/office/officeart/2005/8/layout/radial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313C252-E9F4-B041-9ADC-D595FD5E80D5}">
      <dgm:prSet phldrT="[Texte]" custT="1"/>
      <dgm:spPr>
        <a:solidFill>
          <a:srgbClr val="FF7843"/>
        </a:solidFill>
      </dgm:spPr>
      <dgm:t>
        <a:bodyPr/>
        <a:lstStyle/>
        <a:p>
          <a:r>
            <a:rPr lang="fr-FR" sz="200" dirty="0" smtClean="0"/>
            <a:t>Destinataires de la communication</a:t>
          </a:r>
          <a:endParaRPr lang="fr-FR" sz="200" dirty="0"/>
        </a:p>
      </dgm:t>
    </dgm:pt>
    <dgm:pt modelId="{C68A5B61-B9DE-3F4A-B4A6-E0B5A3D5AD6D}" type="parTrans" cxnId="{9110B0B6-57C2-3640-B5E0-6950FF242CED}">
      <dgm:prSet/>
      <dgm:spPr/>
      <dgm:t>
        <a:bodyPr/>
        <a:lstStyle/>
        <a:p>
          <a:endParaRPr lang="fr-FR" sz="1000"/>
        </a:p>
      </dgm:t>
    </dgm:pt>
    <dgm:pt modelId="{18F73CA1-088F-B648-A9AA-7ED815386440}" type="sibTrans" cxnId="{9110B0B6-57C2-3640-B5E0-6950FF242CED}">
      <dgm:prSet/>
      <dgm:spPr/>
      <dgm:t>
        <a:bodyPr/>
        <a:lstStyle/>
        <a:p>
          <a:endParaRPr lang="fr-FR" sz="1000"/>
        </a:p>
      </dgm:t>
    </dgm:pt>
    <dgm:pt modelId="{5AC25519-933D-7345-BE8B-08923404B1BE}">
      <dgm:prSet phldrT="[Texte]" custT="1"/>
      <dgm:spPr>
        <a:solidFill>
          <a:srgbClr val="FF7843"/>
        </a:solidFill>
      </dgm:spPr>
      <dgm:t>
        <a:bodyPr/>
        <a:lstStyle/>
        <a:p>
          <a:r>
            <a:rPr lang="fr-FR" sz="600" dirty="0" smtClean="0"/>
            <a:t>Conseil Administration</a:t>
          </a:r>
        </a:p>
        <a:p>
          <a:endParaRPr lang="fr-FR" sz="300" dirty="0" smtClean="0"/>
        </a:p>
        <a:p>
          <a:r>
            <a:rPr lang="fr-FR" sz="300" dirty="0" smtClean="0"/>
            <a:t>Gil Simon</a:t>
          </a:r>
          <a:endParaRPr lang="fr-FR" sz="300" dirty="0"/>
        </a:p>
      </dgm:t>
    </dgm:pt>
    <dgm:pt modelId="{E962A0F9-B255-BC44-987B-9D52A125546E}" type="parTrans" cxnId="{8EF950B6-F52B-1546-9692-F69185126CA2}">
      <dgm:prSet custT="1"/>
      <dgm:spPr>
        <a:gradFill flip="none" rotWithShape="1">
          <a:gsLst>
            <a:gs pos="0">
              <a:srgbClr val="FF8734"/>
            </a:gs>
            <a:gs pos="96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circle">
            <a:fillToRect l="100000" b="100000"/>
          </a:path>
          <a:tileRect t="-100000" r="-100000"/>
        </a:gradFill>
      </dgm:spPr>
      <dgm:t>
        <a:bodyPr/>
        <a:lstStyle/>
        <a:p>
          <a:endParaRPr lang="fr-FR" sz="200"/>
        </a:p>
      </dgm:t>
    </dgm:pt>
    <dgm:pt modelId="{081D6152-E5F0-8843-A001-04A979D2609F}" type="sibTrans" cxnId="{8EF950B6-F52B-1546-9692-F69185126CA2}">
      <dgm:prSet/>
      <dgm:spPr/>
      <dgm:t>
        <a:bodyPr/>
        <a:lstStyle/>
        <a:p>
          <a:endParaRPr lang="fr-FR" sz="1000"/>
        </a:p>
      </dgm:t>
    </dgm:pt>
    <dgm:pt modelId="{20D080EA-FF66-4142-9A7A-78368B2D05D4}">
      <dgm:prSet phldrT="[Texte]" custT="1"/>
      <dgm:spPr>
        <a:solidFill>
          <a:srgbClr val="FF7843"/>
        </a:solidFill>
      </dgm:spPr>
      <dgm:t>
        <a:bodyPr/>
        <a:lstStyle/>
        <a:p>
          <a:r>
            <a:rPr lang="fr-FR" sz="600" dirty="0" smtClean="0"/>
            <a:t>Comité de direction</a:t>
          </a:r>
        </a:p>
        <a:p>
          <a:endParaRPr lang="fr-FR" sz="300" dirty="0" smtClean="0"/>
        </a:p>
        <a:p>
          <a:r>
            <a:rPr lang="fr-FR" sz="300" dirty="0" smtClean="0"/>
            <a:t>Christian</a:t>
          </a:r>
          <a:r>
            <a:rPr lang="fr-FR" sz="300" baseline="0" dirty="0" smtClean="0"/>
            <a:t> De </a:t>
          </a:r>
          <a:r>
            <a:rPr lang="fr-FR" sz="300" baseline="0" dirty="0" err="1" smtClean="0"/>
            <a:t>Laet</a:t>
          </a:r>
          <a:endParaRPr lang="fr-FR" sz="300" baseline="0" dirty="0" smtClean="0"/>
        </a:p>
        <a:p>
          <a:r>
            <a:rPr lang="fr-FR" sz="300" baseline="0" dirty="0" smtClean="0"/>
            <a:t>Luc </a:t>
          </a:r>
          <a:r>
            <a:rPr lang="fr-FR" sz="300" baseline="0" dirty="0" err="1" smtClean="0"/>
            <a:t>Warichet</a:t>
          </a:r>
          <a:endParaRPr lang="fr-FR" sz="300" dirty="0"/>
        </a:p>
      </dgm:t>
    </dgm:pt>
    <dgm:pt modelId="{585C4CE9-63B3-6D45-A6DC-032BF75308E7}" type="parTrans" cxnId="{ABF3928B-5735-2E4B-91F3-BC06A97D804A}">
      <dgm:prSet custT="1"/>
      <dgm:spPr>
        <a:gradFill flip="none" rotWithShape="1">
          <a:gsLst>
            <a:gs pos="0">
              <a:srgbClr val="FF8734"/>
            </a:gs>
            <a:gs pos="96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circle">
            <a:fillToRect l="100000" b="100000"/>
          </a:path>
          <a:tileRect t="-100000" r="-100000"/>
        </a:gradFill>
      </dgm:spPr>
      <dgm:t>
        <a:bodyPr/>
        <a:lstStyle/>
        <a:p>
          <a:endParaRPr lang="fr-FR" sz="200"/>
        </a:p>
      </dgm:t>
    </dgm:pt>
    <dgm:pt modelId="{C3CCBB82-B53F-B743-9F99-C3F3AB5ED5F2}" type="sibTrans" cxnId="{ABF3928B-5735-2E4B-91F3-BC06A97D804A}">
      <dgm:prSet/>
      <dgm:spPr/>
      <dgm:t>
        <a:bodyPr/>
        <a:lstStyle/>
        <a:p>
          <a:endParaRPr lang="fr-FR" sz="1000"/>
        </a:p>
      </dgm:t>
    </dgm:pt>
    <dgm:pt modelId="{AC99E3D4-E212-C946-AD3D-686928D4FE93}">
      <dgm:prSet phldrT="[Texte]" custT="1"/>
      <dgm:spPr>
        <a:solidFill>
          <a:srgbClr val="FF7843"/>
        </a:solidFill>
      </dgm:spPr>
      <dgm:t>
        <a:bodyPr/>
        <a:lstStyle/>
        <a:p>
          <a:r>
            <a:rPr lang="fr-FR" sz="600" dirty="0" smtClean="0"/>
            <a:t>Communes</a:t>
          </a:r>
        </a:p>
        <a:p>
          <a:endParaRPr lang="fr-FR" sz="300" dirty="0" smtClean="0"/>
        </a:p>
        <a:p>
          <a:r>
            <a:rPr lang="fr-FR" sz="300" dirty="0" smtClean="0"/>
            <a:t>Michel</a:t>
          </a:r>
          <a:r>
            <a:rPr lang="fr-FR" sz="300" baseline="0" dirty="0" smtClean="0"/>
            <a:t> Lemmens</a:t>
          </a:r>
        </a:p>
        <a:p>
          <a:r>
            <a:rPr lang="fr-FR" sz="300" baseline="0" dirty="0" smtClean="0"/>
            <a:t>Laurent Léonard</a:t>
          </a:r>
          <a:endParaRPr lang="fr-FR" sz="300" dirty="0"/>
        </a:p>
      </dgm:t>
    </dgm:pt>
    <dgm:pt modelId="{87F020CA-0DCC-D74B-9118-7A964B8AC3BA}" type="parTrans" cxnId="{213E5BF1-ADC4-4F44-A4C9-2FC30DDA5827}">
      <dgm:prSet custT="1"/>
      <dgm:spPr>
        <a:gradFill flip="none" rotWithShape="1">
          <a:gsLst>
            <a:gs pos="0">
              <a:srgbClr val="FF8734"/>
            </a:gs>
            <a:gs pos="96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circle">
            <a:fillToRect l="100000" b="100000"/>
          </a:path>
          <a:tileRect t="-100000" r="-100000"/>
        </a:gradFill>
      </dgm:spPr>
      <dgm:t>
        <a:bodyPr/>
        <a:lstStyle/>
        <a:p>
          <a:endParaRPr lang="fr-FR" sz="200"/>
        </a:p>
      </dgm:t>
    </dgm:pt>
    <dgm:pt modelId="{74692F2D-0F30-144C-A8B7-9B3DA5C6EB84}" type="sibTrans" cxnId="{213E5BF1-ADC4-4F44-A4C9-2FC30DDA5827}">
      <dgm:prSet/>
      <dgm:spPr/>
      <dgm:t>
        <a:bodyPr/>
        <a:lstStyle/>
        <a:p>
          <a:endParaRPr lang="fr-FR" sz="1000"/>
        </a:p>
      </dgm:t>
    </dgm:pt>
    <dgm:pt modelId="{A1306B9F-3A0A-2445-8D86-3D17C9054882}">
      <dgm:prSet phldrT="[Texte]" custT="1"/>
      <dgm:spPr>
        <a:solidFill>
          <a:srgbClr val="FF7843"/>
        </a:solidFill>
      </dgm:spPr>
      <dgm:t>
        <a:bodyPr/>
        <a:lstStyle/>
        <a:p>
          <a:r>
            <a:rPr lang="fr-FR" sz="600" dirty="0" smtClean="0"/>
            <a:t>Impétrants</a:t>
          </a:r>
        </a:p>
        <a:p>
          <a:endParaRPr lang="fr-FR" sz="600" dirty="0" smtClean="0"/>
        </a:p>
        <a:p>
          <a:r>
            <a:rPr lang="fr-FR" sz="300" dirty="0" smtClean="0"/>
            <a:t>Christian</a:t>
          </a:r>
          <a:r>
            <a:rPr lang="fr-FR" sz="300" baseline="0" dirty="0" smtClean="0"/>
            <a:t> De </a:t>
          </a:r>
          <a:r>
            <a:rPr lang="fr-FR" sz="300" baseline="0" dirty="0" err="1" smtClean="0"/>
            <a:t>Laet</a:t>
          </a:r>
          <a:endParaRPr lang="fr-FR" sz="300" baseline="0" dirty="0" smtClean="0"/>
        </a:p>
        <a:p>
          <a:r>
            <a:rPr lang="fr-FR" sz="300" baseline="0" dirty="0" smtClean="0"/>
            <a:t>Luc </a:t>
          </a:r>
          <a:r>
            <a:rPr lang="fr-FR" sz="300" baseline="0" dirty="0" err="1" smtClean="0"/>
            <a:t>Warichet</a:t>
          </a:r>
          <a:endParaRPr lang="fr-FR" sz="300" dirty="0"/>
        </a:p>
      </dgm:t>
    </dgm:pt>
    <dgm:pt modelId="{B10892C8-A90B-0447-8F7C-CE2818F4F47D}" type="parTrans" cxnId="{C3C6188F-4E55-5F4B-BE31-4EDE674A2932}">
      <dgm:prSet custT="1"/>
      <dgm:spPr>
        <a:gradFill flip="none" rotWithShape="1">
          <a:gsLst>
            <a:gs pos="0">
              <a:srgbClr val="FF8734"/>
            </a:gs>
            <a:gs pos="96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circle">
            <a:fillToRect l="100000" b="100000"/>
          </a:path>
          <a:tileRect t="-100000" r="-100000"/>
        </a:gradFill>
      </dgm:spPr>
      <dgm:t>
        <a:bodyPr/>
        <a:lstStyle/>
        <a:p>
          <a:endParaRPr lang="fr-FR" sz="200"/>
        </a:p>
      </dgm:t>
    </dgm:pt>
    <dgm:pt modelId="{67458679-F877-8B46-884F-D157FC194E24}" type="sibTrans" cxnId="{C3C6188F-4E55-5F4B-BE31-4EDE674A2932}">
      <dgm:prSet/>
      <dgm:spPr/>
      <dgm:t>
        <a:bodyPr/>
        <a:lstStyle/>
        <a:p>
          <a:endParaRPr lang="fr-FR" sz="1000"/>
        </a:p>
      </dgm:t>
    </dgm:pt>
    <dgm:pt modelId="{16B65E51-8553-2C4D-9257-94397B491713}">
      <dgm:prSet custT="1"/>
      <dgm:spPr>
        <a:solidFill>
          <a:srgbClr val="FF7843"/>
        </a:solidFill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fr-FR" sz="600" dirty="0" smtClean="0"/>
            <a:t>Presse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fr-FR" sz="600" dirty="0" smtClean="0"/>
            <a:t>Grand public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fr-FR" sz="600" dirty="0" smtClean="0"/>
            <a:t>Clients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fr-FR" sz="600" dirty="0" smtClean="0"/>
        </a:p>
        <a:p>
          <a:pPr>
            <a:lnSpc>
              <a:spcPct val="90000"/>
            </a:lnSpc>
            <a:spcAft>
              <a:spcPct val="35000"/>
            </a:spcAft>
          </a:pPr>
          <a:r>
            <a:rPr lang="fr-FR" sz="300" dirty="0" smtClean="0"/>
            <a:t>Patrick Blocry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fr-FR" sz="300" baseline="0" dirty="0" smtClean="0"/>
            <a:t>Michel Lemmens</a:t>
          </a:r>
          <a:endParaRPr lang="fr-FR" sz="300" dirty="0" smtClean="0"/>
        </a:p>
        <a:p>
          <a:pPr>
            <a:lnSpc>
              <a:spcPct val="90000"/>
            </a:lnSpc>
            <a:spcAft>
              <a:spcPct val="35000"/>
            </a:spcAft>
          </a:pPr>
          <a:r>
            <a:rPr lang="fr-FR" sz="300" dirty="0" smtClean="0"/>
            <a:t>MP </a:t>
          </a:r>
          <a:r>
            <a:rPr lang="fr-FR" sz="300" baseline="0" dirty="0" err="1" smtClean="0"/>
            <a:t>Deghaye</a:t>
          </a:r>
          <a:endParaRPr lang="fr-FR" sz="300" baseline="0" dirty="0" smtClean="0"/>
        </a:p>
      </dgm:t>
    </dgm:pt>
    <dgm:pt modelId="{5E23D763-2740-5241-88F9-E27209A9772D}" type="parTrans" cxnId="{12E14DC9-7687-4B4E-A682-312A99FF5842}">
      <dgm:prSet custT="1"/>
      <dgm:spPr>
        <a:gradFill flip="none" rotWithShape="1">
          <a:gsLst>
            <a:gs pos="0">
              <a:srgbClr val="FF8734"/>
            </a:gs>
            <a:gs pos="96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circle">
            <a:fillToRect l="100000" b="100000"/>
          </a:path>
          <a:tileRect t="-100000" r="-100000"/>
        </a:gradFill>
      </dgm:spPr>
      <dgm:t>
        <a:bodyPr/>
        <a:lstStyle/>
        <a:p>
          <a:endParaRPr lang="fr-FR" sz="200"/>
        </a:p>
      </dgm:t>
    </dgm:pt>
    <dgm:pt modelId="{CFE52E54-D5AF-DD48-99D8-CF1E0A11B627}" type="sibTrans" cxnId="{12E14DC9-7687-4B4E-A682-312A99FF5842}">
      <dgm:prSet/>
      <dgm:spPr/>
      <dgm:t>
        <a:bodyPr/>
        <a:lstStyle/>
        <a:p>
          <a:endParaRPr lang="fr-FR" sz="1000"/>
        </a:p>
      </dgm:t>
    </dgm:pt>
    <dgm:pt modelId="{D25D4DC3-39E8-2D40-9ACD-B57ABD1D4A73}" type="pres">
      <dgm:prSet presAssocID="{B1B3CA45-804A-9A41-9F17-B95D16E876F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AEE2BAE2-801F-F74F-B79C-713987F9AD8C}" type="pres">
      <dgm:prSet presAssocID="{5313C252-E9F4-B041-9ADC-D595FD5E80D5}" presName="centerShape" presStyleLbl="node0" presStyleIdx="0" presStyleCnt="1"/>
      <dgm:spPr/>
      <dgm:t>
        <a:bodyPr/>
        <a:lstStyle/>
        <a:p>
          <a:endParaRPr lang="fr-BE"/>
        </a:p>
      </dgm:t>
    </dgm:pt>
    <dgm:pt modelId="{41EE5313-F109-A046-B8A0-8C5543FC7BDC}" type="pres">
      <dgm:prSet presAssocID="{E962A0F9-B255-BC44-987B-9D52A125546E}" presName="parTrans" presStyleLbl="sibTrans2D1" presStyleIdx="0" presStyleCnt="5"/>
      <dgm:spPr/>
      <dgm:t>
        <a:bodyPr/>
        <a:lstStyle/>
        <a:p>
          <a:endParaRPr lang="fr-BE"/>
        </a:p>
      </dgm:t>
    </dgm:pt>
    <dgm:pt modelId="{058FD6FE-2824-8E4F-BC96-D7C06F75C6C9}" type="pres">
      <dgm:prSet presAssocID="{E962A0F9-B255-BC44-987B-9D52A125546E}" presName="connectorText" presStyleLbl="sibTrans2D1" presStyleIdx="0" presStyleCnt="5"/>
      <dgm:spPr/>
      <dgm:t>
        <a:bodyPr/>
        <a:lstStyle/>
        <a:p>
          <a:endParaRPr lang="fr-BE"/>
        </a:p>
      </dgm:t>
    </dgm:pt>
    <dgm:pt modelId="{DF63CDA9-8358-C346-A9DA-F253E79E80A4}" type="pres">
      <dgm:prSet presAssocID="{5AC25519-933D-7345-BE8B-08923404B1B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31A5D13D-E283-9C40-951B-42DEBCF913BE}" type="pres">
      <dgm:prSet presAssocID="{585C4CE9-63B3-6D45-A6DC-032BF75308E7}" presName="parTrans" presStyleLbl="sibTrans2D1" presStyleIdx="1" presStyleCnt="5"/>
      <dgm:spPr/>
      <dgm:t>
        <a:bodyPr/>
        <a:lstStyle/>
        <a:p>
          <a:endParaRPr lang="fr-BE"/>
        </a:p>
      </dgm:t>
    </dgm:pt>
    <dgm:pt modelId="{FD134809-25FB-F342-8714-A24367EE9005}" type="pres">
      <dgm:prSet presAssocID="{585C4CE9-63B3-6D45-A6DC-032BF75308E7}" presName="connectorText" presStyleLbl="sibTrans2D1" presStyleIdx="1" presStyleCnt="5"/>
      <dgm:spPr/>
      <dgm:t>
        <a:bodyPr/>
        <a:lstStyle/>
        <a:p>
          <a:endParaRPr lang="fr-BE"/>
        </a:p>
      </dgm:t>
    </dgm:pt>
    <dgm:pt modelId="{650D7EE4-5935-694A-AAC3-FFDF780586F3}" type="pres">
      <dgm:prSet presAssocID="{20D080EA-FF66-4142-9A7A-78368B2D05D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528F416A-6952-B545-86C3-C3CA915917B7}" type="pres">
      <dgm:prSet presAssocID="{87F020CA-0DCC-D74B-9118-7A964B8AC3BA}" presName="parTrans" presStyleLbl="sibTrans2D1" presStyleIdx="2" presStyleCnt="5"/>
      <dgm:spPr/>
      <dgm:t>
        <a:bodyPr/>
        <a:lstStyle/>
        <a:p>
          <a:endParaRPr lang="fr-BE"/>
        </a:p>
      </dgm:t>
    </dgm:pt>
    <dgm:pt modelId="{3775E84D-110B-5942-9C61-49A577B66566}" type="pres">
      <dgm:prSet presAssocID="{87F020CA-0DCC-D74B-9118-7A964B8AC3BA}" presName="connectorText" presStyleLbl="sibTrans2D1" presStyleIdx="2" presStyleCnt="5"/>
      <dgm:spPr/>
      <dgm:t>
        <a:bodyPr/>
        <a:lstStyle/>
        <a:p>
          <a:endParaRPr lang="fr-BE"/>
        </a:p>
      </dgm:t>
    </dgm:pt>
    <dgm:pt modelId="{FB0B3250-9C57-3E47-93A2-737509595356}" type="pres">
      <dgm:prSet presAssocID="{AC99E3D4-E212-C946-AD3D-686928D4FE9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BBFFE-A08B-8B4B-8441-3A868AB8D376}" type="pres">
      <dgm:prSet presAssocID="{B10892C8-A90B-0447-8F7C-CE2818F4F47D}" presName="parTrans" presStyleLbl="sibTrans2D1" presStyleIdx="3" presStyleCnt="5"/>
      <dgm:spPr/>
      <dgm:t>
        <a:bodyPr/>
        <a:lstStyle/>
        <a:p>
          <a:endParaRPr lang="fr-BE"/>
        </a:p>
      </dgm:t>
    </dgm:pt>
    <dgm:pt modelId="{8FDEFABE-709E-CA4A-AEC3-4EAC0DFCCE64}" type="pres">
      <dgm:prSet presAssocID="{B10892C8-A90B-0447-8F7C-CE2818F4F47D}" presName="connectorText" presStyleLbl="sibTrans2D1" presStyleIdx="3" presStyleCnt="5"/>
      <dgm:spPr/>
      <dgm:t>
        <a:bodyPr/>
        <a:lstStyle/>
        <a:p>
          <a:endParaRPr lang="fr-BE"/>
        </a:p>
      </dgm:t>
    </dgm:pt>
    <dgm:pt modelId="{FABC0EA2-0673-2940-907B-6B7308639253}" type="pres">
      <dgm:prSet presAssocID="{A1306B9F-3A0A-2445-8D86-3D17C905488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DB5F51EF-56AE-3543-BDE8-0D7EBBC2B04D}" type="pres">
      <dgm:prSet presAssocID="{5E23D763-2740-5241-88F9-E27209A9772D}" presName="parTrans" presStyleLbl="sibTrans2D1" presStyleIdx="4" presStyleCnt="5"/>
      <dgm:spPr/>
      <dgm:t>
        <a:bodyPr/>
        <a:lstStyle/>
        <a:p>
          <a:endParaRPr lang="fr-BE"/>
        </a:p>
      </dgm:t>
    </dgm:pt>
    <dgm:pt modelId="{B03E38B0-AA5E-0146-8C04-D25D7CFE6FC7}" type="pres">
      <dgm:prSet presAssocID="{5E23D763-2740-5241-88F9-E27209A9772D}" presName="connectorText" presStyleLbl="sibTrans2D1" presStyleIdx="4" presStyleCnt="5"/>
      <dgm:spPr/>
      <dgm:t>
        <a:bodyPr/>
        <a:lstStyle/>
        <a:p>
          <a:endParaRPr lang="fr-BE"/>
        </a:p>
      </dgm:t>
    </dgm:pt>
    <dgm:pt modelId="{4B159B4C-E601-E24E-B1D1-02F19F0E4D45}" type="pres">
      <dgm:prSet presAssocID="{16B65E51-8553-2C4D-9257-94397B49171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528BDD4-92E9-4222-B29E-4FD5D6FC20C7}" type="presOf" srcId="{20D080EA-FF66-4142-9A7A-78368B2D05D4}" destId="{650D7EE4-5935-694A-AAC3-FFDF780586F3}" srcOrd="0" destOrd="0" presId="urn:microsoft.com/office/officeart/2005/8/layout/radial5"/>
    <dgm:cxn modelId="{12E14DC9-7687-4B4E-A682-312A99FF5842}" srcId="{5313C252-E9F4-B041-9ADC-D595FD5E80D5}" destId="{16B65E51-8553-2C4D-9257-94397B491713}" srcOrd="4" destOrd="0" parTransId="{5E23D763-2740-5241-88F9-E27209A9772D}" sibTransId="{CFE52E54-D5AF-DD48-99D8-CF1E0A11B627}"/>
    <dgm:cxn modelId="{9110B0B6-57C2-3640-B5E0-6950FF242CED}" srcId="{B1B3CA45-804A-9A41-9F17-B95D16E876F9}" destId="{5313C252-E9F4-B041-9ADC-D595FD5E80D5}" srcOrd="0" destOrd="0" parTransId="{C68A5B61-B9DE-3F4A-B4A6-E0B5A3D5AD6D}" sibTransId="{18F73CA1-088F-B648-A9AA-7ED815386440}"/>
    <dgm:cxn modelId="{A67166CB-5D2D-426F-9D6E-E7EA18BB0382}" type="presOf" srcId="{5313C252-E9F4-B041-9ADC-D595FD5E80D5}" destId="{AEE2BAE2-801F-F74F-B79C-713987F9AD8C}" srcOrd="0" destOrd="0" presId="urn:microsoft.com/office/officeart/2005/8/layout/radial5"/>
    <dgm:cxn modelId="{12B50B77-5DDF-48AF-83D6-EDEF0077222A}" type="presOf" srcId="{5E23D763-2740-5241-88F9-E27209A9772D}" destId="{B03E38B0-AA5E-0146-8C04-D25D7CFE6FC7}" srcOrd="1" destOrd="0" presId="urn:microsoft.com/office/officeart/2005/8/layout/radial5"/>
    <dgm:cxn modelId="{3D6D27C8-101F-4B29-82BC-5ECE458B7D59}" type="presOf" srcId="{5E23D763-2740-5241-88F9-E27209A9772D}" destId="{DB5F51EF-56AE-3543-BDE8-0D7EBBC2B04D}" srcOrd="0" destOrd="0" presId="urn:microsoft.com/office/officeart/2005/8/layout/radial5"/>
    <dgm:cxn modelId="{DFB58F60-10D4-4517-A9E5-EFFCD3283ACF}" type="presOf" srcId="{B10892C8-A90B-0447-8F7C-CE2818F4F47D}" destId="{A64BBFFE-A08B-8B4B-8441-3A868AB8D376}" srcOrd="0" destOrd="0" presId="urn:microsoft.com/office/officeart/2005/8/layout/radial5"/>
    <dgm:cxn modelId="{8EF950B6-F52B-1546-9692-F69185126CA2}" srcId="{5313C252-E9F4-B041-9ADC-D595FD5E80D5}" destId="{5AC25519-933D-7345-BE8B-08923404B1BE}" srcOrd="0" destOrd="0" parTransId="{E962A0F9-B255-BC44-987B-9D52A125546E}" sibTransId="{081D6152-E5F0-8843-A001-04A979D2609F}"/>
    <dgm:cxn modelId="{92EB52C7-8E98-4781-BE36-715647EFBAD7}" type="presOf" srcId="{585C4CE9-63B3-6D45-A6DC-032BF75308E7}" destId="{FD134809-25FB-F342-8714-A24367EE9005}" srcOrd="1" destOrd="0" presId="urn:microsoft.com/office/officeart/2005/8/layout/radial5"/>
    <dgm:cxn modelId="{3EAA97F8-4FB7-49BB-8321-50A1AF48463E}" type="presOf" srcId="{B10892C8-A90B-0447-8F7C-CE2818F4F47D}" destId="{8FDEFABE-709E-CA4A-AEC3-4EAC0DFCCE64}" srcOrd="1" destOrd="0" presId="urn:microsoft.com/office/officeart/2005/8/layout/radial5"/>
    <dgm:cxn modelId="{F7329A32-E490-42CF-AB11-C5A62C6CB8D2}" type="presOf" srcId="{AC99E3D4-E212-C946-AD3D-686928D4FE93}" destId="{FB0B3250-9C57-3E47-93A2-737509595356}" srcOrd="0" destOrd="0" presId="urn:microsoft.com/office/officeart/2005/8/layout/radial5"/>
    <dgm:cxn modelId="{213E5BF1-ADC4-4F44-A4C9-2FC30DDA5827}" srcId="{5313C252-E9F4-B041-9ADC-D595FD5E80D5}" destId="{AC99E3D4-E212-C946-AD3D-686928D4FE93}" srcOrd="2" destOrd="0" parTransId="{87F020CA-0DCC-D74B-9118-7A964B8AC3BA}" sibTransId="{74692F2D-0F30-144C-A8B7-9B3DA5C6EB84}"/>
    <dgm:cxn modelId="{43B866EA-A26A-404F-8605-829D6A80E37C}" type="presOf" srcId="{87F020CA-0DCC-D74B-9118-7A964B8AC3BA}" destId="{528F416A-6952-B545-86C3-C3CA915917B7}" srcOrd="0" destOrd="0" presId="urn:microsoft.com/office/officeart/2005/8/layout/radial5"/>
    <dgm:cxn modelId="{FE707F11-966E-4DFB-AC25-B021152AA209}" type="presOf" srcId="{5AC25519-933D-7345-BE8B-08923404B1BE}" destId="{DF63CDA9-8358-C346-A9DA-F253E79E80A4}" srcOrd="0" destOrd="0" presId="urn:microsoft.com/office/officeart/2005/8/layout/radial5"/>
    <dgm:cxn modelId="{1BA19991-9981-4C07-928D-DA35B74621BE}" type="presOf" srcId="{B1B3CA45-804A-9A41-9F17-B95D16E876F9}" destId="{D25D4DC3-39E8-2D40-9ACD-B57ABD1D4A73}" srcOrd="0" destOrd="0" presId="urn:microsoft.com/office/officeart/2005/8/layout/radial5"/>
    <dgm:cxn modelId="{04D83FA8-EA96-4BCE-8781-0EBE3C782DD0}" type="presOf" srcId="{E962A0F9-B255-BC44-987B-9D52A125546E}" destId="{41EE5313-F109-A046-B8A0-8C5543FC7BDC}" srcOrd="0" destOrd="0" presId="urn:microsoft.com/office/officeart/2005/8/layout/radial5"/>
    <dgm:cxn modelId="{880A9738-38ED-4145-BC3F-6897FECE377A}" type="presOf" srcId="{A1306B9F-3A0A-2445-8D86-3D17C9054882}" destId="{FABC0EA2-0673-2940-907B-6B7308639253}" srcOrd="0" destOrd="0" presId="urn:microsoft.com/office/officeart/2005/8/layout/radial5"/>
    <dgm:cxn modelId="{E66B9C99-34E9-45B6-875A-6ED0FC219EB1}" type="presOf" srcId="{E962A0F9-B255-BC44-987B-9D52A125546E}" destId="{058FD6FE-2824-8E4F-BC96-D7C06F75C6C9}" srcOrd="1" destOrd="0" presId="urn:microsoft.com/office/officeart/2005/8/layout/radial5"/>
    <dgm:cxn modelId="{C1675DE2-3A86-42A6-9F6E-F2C7CD2D0D9B}" type="presOf" srcId="{585C4CE9-63B3-6D45-A6DC-032BF75308E7}" destId="{31A5D13D-E283-9C40-951B-42DEBCF913BE}" srcOrd="0" destOrd="0" presId="urn:microsoft.com/office/officeart/2005/8/layout/radial5"/>
    <dgm:cxn modelId="{1F50F9D9-3963-411C-9D9A-0202665DA5E2}" type="presOf" srcId="{87F020CA-0DCC-D74B-9118-7A964B8AC3BA}" destId="{3775E84D-110B-5942-9C61-49A577B66566}" srcOrd="1" destOrd="0" presId="urn:microsoft.com/office/officeart/2005/8/layout/radial5"/>
    <dgm:cxn modelId="{C3C6188F-4E55-5F4B-BE31-4EDE674A2932}" srcId="{5313C252-E9F4-B041-9ADC-D595FD5E80D5}" destId="{A1306B9F-3A0A-2445-8D86-3D17C9054882}" srcOrd="3" destOrd="0" parTransId="{B10892C8-A90B-0447-8F7C-CE2818F4F47D}" sibTransId="{67458679-F877-8B46-884F-D157FC194E24}"/>
    <dgm:cxn modelId="{6458CFD7-BF9B-4DCE-84DA-CFCAC3FB132B}" type="presOf" srcId="{16B65E51-8553-2C4D-9257-94397B491713}" destId="{4B159B4C-E601-E24E-B1D1-02F19F0E4D45}" srcOrd="0" destOrd="0" presId="urn:microsoft.com/office/officeart/2005/8/layout/radial5"/>
    <dgm:cxn modelId="{ABF3928B-5735-2E4B-91F3-BC06A97D804A}" srcId="{5313C252-E9F4-B041-9ADC-D595FD5E80D5}" destId="{20D080EA-FF66-4142-9A7A-78368B2D05D4}" srcOrd="1" destOrd="0" parTransId="{585C4CE9-63B3-6D45-A6DC-032BF75308E7}" sibTransId="{C3CCBB82-B53F-B743-9F99-C3F3AB5ED5F2}"/>
    <dgm:cxn modelId="{7B3F257C-3944-485E-B04A-A09894B36F11}" type="presParOf" srcId="{D25D4DC3-39E8-2D40-9ACD-B57ABD1D4A73}" destId="{AEE2BAE2-801F-F74F-B79C-713987F9AD8C}" srcOrd="0" destOrd="0" presId="urn:microsoft.com/office/officeart/2005/8/layout/radial5"/>
    <dgm:cxn modelId="{522F97C7-E640-47ED-B659-2B84774AAC2B}" type="presParOf" srcId="{D25D4DC3-39E8-2D40-9ACD-B57ABD1D4A73}" destId="{41EE5313-F109-A046-B8A0-8C5543FC7BDC}" srcOrd="1" destOrd="0" presId="urn:microsoft.com/office/officeart/2005/8/layout/radial5"/>
    <dgm:cxn modelId="{DF890DCC-6A1C-477E-9769-8F3CB71D55E1}" type="presParOf" srcId="{41EE5313-F109-A046-B8A0-8C5543FC7BDC}" destId="{058FD6FE-2824-8E4F-BC96-D7C06F75C6C9}" srcOrd="0" destOrd="0" presId="urn:microsoft.com/office/officeart/2005/8/layout/radial5"/>
    <dgm:cxn modelId="{E203BA49-4B7A-403F-9C09-92BEE8554C82}" type="presParOf" srcId="{D25D4DC3-39E8-2D40-9ACD-B57ABD1D4A73}" destId="{DF63CDA9-8358-C346-A9DA-F253E79E80A4}" srcOrd="2" destOrd="0" presId="urn:microsoft.com/office/officeart/2005/8/layout/radial5"/>
    <dgm:cxn modelId="{6FEA0067-4606-4E3A-9FBC-E3C65F30C071}" type="presParOf" srcId="{D25D4DC3-39E8-2D40-9ACD-B57ABD1D4A73}" destId="{31A5D13D-E283-9C40-951B-42DEBCF913BE}" srcOrd="3" destOrd="0" presId="urn:microsoft.com/office/officeart/2005/8/layout/radial5"/>
    <dgm:cxn modelId="{8CE212F3-0D9F-4524-AEC9-50541CBADA30}" type="presParOf" srcId="{31A5D13D-E283-9C40-951B-42DEBCF913BE}" destId="{FD134809-25FB-F342-8714-A24367EE9005}" srcOrd="0" destOrd="0" presId="urn:microsoft.com/office/officeart/2005/8/layout/radial5"/>
    <dgm:cxn modelId="{ADB0E401-DFE9-4BEF-B289-B6651DAA73C7}" type="presParOf" srcId="{D25D4DC3-39E8-2D40-9ACD-B57ABD1D4A73}" destId="{650D7EE4-5935-694A-AAC3-FFDF780586F3}" srcOrd="4" destOrd="0" presId="urn:microsoft.com/office/officeart/2005/8/layout/radial5"/>
    <dgm:cxn modelId="{E7844352-1BAD-4204-A24E-99AFD56C83E3}" type="presParOf" srcId="{D25D4DC3-39E8-2D40-9ACD-B57ABD1D4A73}" destId="{528F416A-6952-B545-86C3-C3CA915917B7}" srcOrd="5" destOrd="0" presId="urn:microsoft.com/office/officeart/2005/8/layout/radial5"/>
    <dgm:cxn modelId="{2EDDB7DC-8862-499A-B8B6-43C993AC7924}" type="presParOf" srcId="{528F416A-6952-B545-86C3-C3CA915917B7}" destId="{3775E84D-110B-5942-9C61-49A577B66566}" srcOrd="0" destOrd="0" presId="urn:microsoft.com/office/officeart/2005/8/layout/radial5"/>
    <dgm:cxn modelId="{A6198D08-0681-4B1C-BB1E-9E935E7A4040}" type="presParOf" srcId="{D25D4DC3-39E8-2D40-9ACD-B57ABD1D4A73}" destId="{FB0B3250-9C57-3E47-93A2-737509595356}" srcOrd="6" destOrd="0" presId="urn:microsoft.com/office/officeart/2005/8/layout/radial5"/>
    <dgm:cxn modelId="{C6501561-B186-4FC5-9F9A-62186796F4DD}" type="presParOf" srcId="{D25D4DC3-39E8-2D40-9ACD-B57ABD1D4A73}" destId="{A64BBFFE-A08B-8B4B-8441-3A868AB8D376}" srcOrd="7" destOrd="0" presId="urn:microsoft.com/office/officeart/2005/8/layout/radial5"/>
    <dgm:cxn modelId="{0FFE903C-F480-4C73-BF9D-E1DC1D4B587E}" type="presParOf" srcId="{A64BBFFE-A08B-8B4B-8441-3A868AB8D376}" destId="{8FDEFABE-709E-CA4A-AEC3-4EAC0DFCCE64}" srcOrd="0" destOrd="0" presId="urn:microsoft.com/office/officeart/2005/8/layout/radial5"/>
    <dgm:cxn modelId="{684F63CD-5DDE-433C-B2B4-8DBF1CA94BC3}" type="presParOf" srcId="{D25D4DC3-39E8-2D40-9ACD-B57ABD1D4A73}" destId="{FABC0EA2-0673-2940-907B-6B7308639253}" srcOrd="8" destOrd="0" presId="urn:microsoft.com/office/officeart/2005/8/layout/radial5"/>
    <dgm:cxn modelId="{78C3E5BE-A8FE-4F9B-8C00-E73475185130}" type="presParOf" srcId="{D25D4DC3-39E8-2D40-9ACD-B57ABD1D4A73}" destId="{DB5F51EF-56AE-3543-BDE8-0D7EBBC2B04D}" srcOrd="9" destOrd="0" presId="urn:microsoft.com/office/officeart/2005/8/layout/radial5"/>
    <dgm:cxn modelId="{35754721-C9E0-4A41-901F-D8035FFEBF8E}" type="presParOf" srcId="{DB5F51EF-56AE-3543-BDE8-0D7EBBC2B04D}" destId="{B03E38B0-AA5E-0146-8C04-D25D7CFE6FC7}" srcOrd="0" destOrd="0" presId="urn:microsoft.com/office/officeart/2005/8/layout/radial5"/>
    <dgm:cxn modelId="{3BF9F501-9B48-4F84-BCDD-A19FC06C3A31}" type="presParOf" srcId="{D25D4DC3-39E8-2D40-9ACD-B57ABD1D4A73}" destId="{4B159B4C-E601-E24E-B1D1-02F19F0E4D45}" srcOrd="10" destOrd="0" presId="urn:microsoft.com/office/officeart/2005/8/layout/radial5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E2BAE2-801F-F74F-B79C-713987F9AD8C}">
      <dsp:nvSpPr>
        <dsp:cNvPr id="0" name=""/>
        <dsp:cNvSpPr/>
      </dsp:nvSpPr>
      <dsp:spPr>
        <a:xfrm>
          <a:off x="1195745" y="909672"/>
          <a:ext cx="648715" cy="648715"/>
        </a:xfrm>
        <a:prstGeom prst="ellipse">
          <a:avLst/>
        </a:prstGeom>
        <a:solidFill>
          <a:srgbClr val="FF784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" kern="1200" dirty="0" smtClean="0"/>
            <a:t>Destinataires de la communication</a:t>
          </a:r>
          <a:endParaRPr lang="fr-FR" sz="200" kern="1200" dirty="0"/>
        </a:p>
      </dsp:txBody>
      <dsp:txXfrm>
        <a:off x="1290747" y="1004674"/>
        <a:ext cx="458711" cy="458711"/>
      </dsp:txXfrm>
    </dsp:sp>
    <dsp:sp modelId="{41EE5313-F109-A046-B8A0-8C5543FC7BDC}">
      <dsp:nvSpPr>
        <dsp:cNvPr id="0" name=""/>
        <dsp:cNvSpPr/>
      </dsp:nvSpPr>
      <dsp:spPr>
        <a:xfrm rot="16200000">
          <a:off x="1451322" y="673509"/>
          <a:ext cx="137560" cy="220563"/>
        </a:xfrm>
        <a:prstGeom prst="rightArrow">
          <a:avLst>
            <a:gd name="adj1" fmla="val 60000"/>
            <a:gd name="adj2" fmla="val 50000"/>
          </a:avLst>
        </a:prstGeom>
        <a:gradFill flip="none" rotWithShape="1">
          <a:gsLst>
            <a:gs pos="0">
              <a:srgbClr val="FF8734"/>
            </a:gs>
            <a:gs pos="96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00" kern="1200"/>
        </a:p>
      </dsp:txBody>
      <dsp:txXfrm>
        <a:off x="1471956" y="738256"/>
        <a:ext cx="96292" cy="132337"/>
      </dsp:txXfrm>
    </dsp:sp>
    <dsp:sp modelId="{DF63CDA9-8358-C346-A9DA-F253E79E80A4}">
      <dsp:nvSpPr>
        <dsp:cNvPr id="0" name=""/>
        <dsp:cNvSpPr/>
      </dsp:nvSpPr>
      <dsp:spPr>
        <a:xfrm>
          <a:off x="1195745" y="1408"/>
          <a:ext cx="648715" cy="648715"/>
        </a:xfrm>
        <a:prstGeom prst="ellipse">
          <a:avLst/>
        </a:prstGeom>
        <a:solidFill>
          <a:srgbClr val="FF784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00" kern="1200" dirty="0" smtClean="0"/>
            <a:t>Conseil Administration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" kern="1200" dirty="0" smtClean="0"/>
            <a:t>Gil Simon</a:t>
          </a:r>
          <a:endParaRPr lang="fr-FR" sz="300" kern="1200" dirty="0"/>
        </a:p>
      </dsp:txBody>
      <dsp:txXfrm>
        <a:off x="1290747" y="96410"/>
        <a:ext cx="458711" cy="458711"/>
      </dsp:txXfrm>
    </dsp:sp>
    <dsp:sp modelId="{31A5D13D-E283-9C40-951B-42DEBCF913BE}">
      <dsp:nvSpPr>
        <dsp:cNvPr id="0" name=""/>
        <dsp:cNvSpPr/>
      </dsp:nvSpPr>
      <dsp:spPr>
        <a:xfrm rot="20520000">
          <a:off x="1879525" y="984616"/>
          <a:ext cx="137560" cy="220563"/>
        </a:xfrm>
        <a:prstGeom prst="rightArrow">
          <a:avLst>
            <a:gd name="adj1" fmla="val 60000"/>
            <a:gd name="adj2" fmla="val 50000"/>
          </a:avLst>
        </a:prstGeom>
        <a:gradFill flip="none" rotWithShape="1">
          <a:gsLst>
            <a:gs pos="0">
              <a:srgbClr val="FF8734"/>
            </a:gs>
            <a:gs pos="96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00" kern="1200"/>
        </a:p>
      </dsp:txBody>
      <dsp:txXfrm>
        <a:off x="1880535" y="1035105"/>
        <a:ext cx="96292" cy="132337"/>
      </dsp:txXfrm>
    </dsp:sp>
    <dsp:sp modelId="{650D7EE4-5935-694A-AAC3-FFDF780586F3}">
      <dsp:nvSpPr>
        <dsp:cNvPr id="0" name=""/>
        <dsp:cNvSpPr/>
      </dsp:nvSpPr>
      <dsp:spPr>
        <a:xfrm>
          <a:off x="2059554" y="629003"/>
          <a:ext cx="648715" cy="648715"/>
        </a:xfrm>
        <a:prstGeom prst="ellipse">
          <a:avLst/>
        </a:prstGeom>
        <a:solidFill>
          <a:srgbClr val="FF784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00" kern="1200" dirty="0" smtClean="0"/>
            <a:t>Comité de direction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" kern="1200" dirty="0" smtClean="0"/>
            <a:t>Christian</a:t>
          </a:r>
          <a:r>
            <a:rPr lang="fr-FR" sz="300" kern="1200" baseline="0" dirty="0" smtClean="0"/>
            <a:t> De </a:t>
          </a:r>
          <a:r>
            <a:rPr lang="fr-FR" sz="300" kern="1200" baseline="0" dirty="0" err="1" smtClean="0"/>
            <a:t>Laet</a:t>
          </a:r>
          <a:endParaRPr lang="fr-FR" sz="300" kern="1200" baseline="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" kern="1200" baseline="0" dirty="0" smtClean="0"/>
            <a:t>Luc </a:t>
          </a:r>
          <a:r>
            <a:rPr lang="fr-FR" sz="300" kern="1200" baseline="0" dirty="0" err="1" smtClean="0"/>
            <a:t>Warichet</a:t>
          </a:r>
          <a:endParaRPr lang="fr-FR" sz="300" kern="1200" dirty="0"/>
        </a:p>
      </dsp:txBody>
      <dsp:txXfrm>
        <a:off x="2154556" y="724005"/>
        <a:ext cx="458711" cy="458711"/>
      </dsp:txXfrm>
    </dsp:sp>
    <dsp:sp modelId="{528F416A-6952-B545-86C3-C3CA915917B7}">
      <dsp:nvSpPr>
        <dsp:cNvPr id="0" name=""/>
        <dsp:cNvSpPr/>
      </dsp:nvSpPr>
      <dsp:spPr>
        <a:xfrm rot="3240000">
          <a:off x="1715966" y="1487998"/>
          <a:ext cx="137560" cy="220563"/>
        </a:xfrm>
        <a:prstGeom prst="rightArrow">
          <a:avLst>
            <a:gd name="adj1" fmla="val 60000"/>
            <a:gd name="adj2" fmla="val 50000"/>
          </a:avLst>
        </a:prstGeom>
        <a:gradFill flip="none" rotWithShape="1">
          <a:gsLst>
            <a:gs pos="0">
              <a:srgbClr val="FF8734"/>
            </a:gs>
            <a:gs pos="96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00" kern="1200"/>
        </a:p>
      </dsp:txBody>
      <dsp:txXfrm>
        <a:off x="1724472" y="1515418"/>
        <a:ext cx="96292" cy="132337"/>
      </dsp:txXfrm>
    </dsp:sp>
    <dsp:sp modelId="{FB0B3250-9C57-3E47-93A2-737509595356}">
      <dsp:nvSpPr>
        <dsp:cNvPr id="0" name=""/>
        <dsp:cNvSpPr/>
      </dsp:nvSpPr>
      <dsp:spPr>
        <a:xfrm>
          <a:off x="1729608" y="1644472"/>
          <a:ext cx="648715" cy="648715"/>
        </a:xfrm>
        <a:prstGeom prst="ellipse">
          <a:avLst/>
        </a:prstGeom>
        <a:solidFill>
          <a:srgbClr val="FF784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00" kern="1200" dirty="0" smtClean="0"/>
            <a:t>Communes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" kern="1200" dirty="0" smtClean="0"/>
            <a:t>Michel</a:t>
          </a:r>
          <a:r>
            <a:rPr lang="fr-FR" sz="300" kern="1200" baseline="0" dirty="0" smtClean="0"/>
            <a:t> Lemmens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" kern="1200" baseline="0" dirty="0" smtClean="0"/>
            <a:t>Laurent Léonard</a:t>
          </a:r>
          <a:endParaRPr lang="fr-FR" sz="300" kern="1200" dirty="0"/>
        </a:p>
      </dsp:txBody>
      <dsp:txXfrm>
        <a:off x="1824610" y="1739474"/>
        <a:ext cx="458711" cy="458711"/>
      </dsp:txXfrm>
    </dsp:sp>
    <dsp:sp modelId="{A64BBFFE-A08B-8B4B-8441-3A868AB8D376}">
      <dsp:nvSpPr>
        <dsp:cNvPr id="0" name=""/>
        <dsp:cNvSpPr/>
      </dsp:nvSpPr>
      <dsp:spPr>
        <a:xfrm rot="7560000">
          <a:off x="1186679" y="1487998"/>
          <a:ext cx="137560" cy="220563"/>
        </a:xfrm>
        <a:prstGeom prst="rightArrow">
          <a:avLst>
            <a:gd name="adj1" fmla="val 60000"/>
            <a:gd name="adj2" fmla="val 50000"/>
          </a:avLst>
        </a:prstGeom>
        <a:gradFill flip="none" rotWithShape="1">
          <a:gsLst>
            <a:gs pos="0">
              <a:srgbClr val="FF8734"/>
            </a:gs>
            <a:gs pos="96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00" kern="1200"/>
        </a:p>
      </dsp:txBody>
      <dsp:txXfrm rot="10800000">
        <a:off x="1219441" y="1515418"/>
        <a:ext cx="96292" cy="132337"/>
      </dsp:txXfrm>
    </dsp:sp>
    <dsp:sp modelId="{FABC0EA2-0673-2940-907B-6B7308639253}">
      <dsp:nvSpPr>
        <dsp:cNvPr id="0" name=""/>
        <dsp:cNvSpPr/>
      </dsp:nvSpPr>
      <dsp:spPr>
        <a:xfrm>
          <a:off x="661881" y="1644472"/>
          <a:ext cx="648715" cy="648715"/>
        </a:xfrm>
        <a:prstGeom prst="ellipse">
          <a:avLst/>
        </a:prstGeom>
        <a:solidFill>
          <a:srgbClr val="FF784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00" kern="1200" dirty="0" smtClean="0"/>
            <a:t>Impétrants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" kern="1200" dirty="0" smtClean="0"/>
            <a:t>Christian</a:t>
          </a:r>
          <a:r>
            <a:rPr lang="fr-FR" sz="300" kern="1200" baseline="0" dirty="0" smtClean="0"/>
            <a:t> De </a:t>
          </a:r>
          <a:r>
            <a:rPr lang="fr-FR" sz="300" kern="1200" baseline="0" dirty="0" err="1" smtClean="0"/>
            <a:t>Laet</a:t>
          </a:r>
          <a:endParaRPr lang="fr-FR" sz="300" kern="1200" baseline="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" kern="1200" baseline="0" dirty="0" smtClean="0"/>
            <a:t>Luc </a:t>
          </a:r>
          <a:r>
            <a:rPr lang="fr-FR" sz="300" kern="1200" baseline="0" dirty="0" err="1" smtClean="0"/>
            <a:t>Warichet</a:t>
          </a:r>
          <a:endParaRPr lang="fr-FR" sz="300" kern="1200" dirty="0"/>
        </a:p>
      </dsp:txBody>
      <dsp:txXfrm>
        <a:off x="756883" y="1739474"/>
        <a:ext cx="458711" cy="458711"/>
      </dsp:txXfrm>
    </dsp:sp>
    <dsp:sp modelId="{DB5F51EF-56AE-3543-BDE8-0D7EBBC2B04D}">
      <dsp:nvSpPr>
        <dsp:cNvPr id="0" name=""/>
        <dsp:cNvSpPr/>
      </dsp:nvSpPr>
      <dsp:spPr>
        <a:xfrm rot="11880000">
          <a:off x="1023120" y="984616"/>
          <a:ext cx="137560" cy="220563"/>
        </a:xfrm>
        <a:prstGeom prst="rightArrow">
          <a:avLst>
            <a:gd name="adj1" fmla="val 60000"/>
            <a:gd name="adj2" fmla="val 50000"/>
          </a:avLst>
        </a:prstGeom>
        <a:gradFill flip="none" rotWithShape="1">
          <a:gsLst>
            <a:gs pos="0">
              <a:srgbClr val="FF8734"/>
            </a:gs>
            <a:gs pos="96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00" kern="1200"/>
        </a:p>
      </dsp:txBody>
      <dsp:txXfrm rot="10800000">
        <a:off x="1063378" y="1035105"/>
        <a:ext cx="96292" cy="132337"/>
      </dsp:txXfrm>
    </dsp:sp>
    <dsp:sp modelId="{4B159B4C-E601-E24E-B1D1-02F19F0E4D45}">
      <dsp:nvSpPr>
        <dsp:cNvPr id="0" name=""/>
        <dsp:cNvSpPr/>
      </dsp:nvSpPr>
      <dsp:spPr>
        <a:xfrm>
          <a:off x="331935" y="629003"/>
          <a:ext cx="648715" cy="648715"/>
        </a:xfrm>
        <a:prstGeom prst="ellipse">
          <a:avLst/>
        </a:prstGeom>
        <a:solidFill>
          <a:srgbClr val="FF784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00" kern="1200" dirty="0" smtClean="0"/>
            <a:t>Presse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00" kern="1200" dirty="0" smtClean="0"/>
            <a:t>Grand public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00" kern="1200" dirty="0" smtClean="0"/>
            <a:t>Clients</a:t>
          </a:r>
        </a:p>
        <a:p>
          <a:pPr lvl="0" algn="ctr" defTabSz="2667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fr-FR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" kern="1200" dirty="0" smtClean="0"/>
            <a:t>Patrick Blocry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" kern="1200" baseline="0" dirty="0" smtClean="0"/>
            <a:t>Michel Lemmens</a:t>
          </a:r>
          <a:endParaRPr lang="fr-FR" sz="3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" kern="1200" dirty="0" smtClean="0"/>
            <a:t>MP </a:t>
          </a:r>
          <a:r>
            <a:rPr lang="fr-FR" sz="300" kern="1200" baseline="0" dirty="0" err="1" smtClean="0"/>
            <a:t>Deghaye</a:t>
          </a:r>
          <a:endParaRPr lang="fr-FR" sz="300" kern="1200" baseline="0" dirty="0" smtClean="0"/>
        </a:p>
      </dsp:txBody>
      <dsp:txXfrm>
        <a:off x="426937" y="724005"/>
        <a:ext cx="458711" cy="4587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0343" cy="4968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63380" y="0"/>
            <a:ext cx="2880343" cy="4968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74451-FE12-4BCE-ACEC-4C9965C8C320}" type="datetimeFigureOut">
              <a:rPr lang="fr-BE" smtClean="0"/>
              <a:t>10/05/16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6656"/>
            <a:ext cx="2880343" cy="4968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63380" y="9426656"/>
            <a:ext cx="2880343" cy="4968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13800-A8D2-4A38-A351-DBD91C7F6070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6963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879619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5657" y="0"/>
            <a:ext cx="2879619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2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6037" y="4714399"/>
            <a:ext cx="4873202" cy="446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Cliquez pour modifier les styles du texte du masque</a:t>
            </a:r>
          </a:p>
          <a:p>
            <a:pPr lvl="1"/>
            <a:r>
              <a:rPr lang="nl-NL" noProof="0" smtClean="0"/>
              <a:t>Deuxième niveau</a:t>
            </a:r>
          </a:p>
          <a:p>
            <a:pPr lvl="2"/>
            <a:r>
              <a:rPr lang="nl-NL" noProof="0" smtClean="0"/>
              <a:t>Troisième niveau</a:t>
            </a:r>
          </a:p>
          <a:p>
            <a:pPr lvl="3"/>
            <a:r>
              <a:rPr lang="nl-NL" noProof="0" smtClean="0"/>
              <a:t>Quatrième niveau</a:t>
            </a:r>
          </a:p>
          <a:p>
            <a:pPr lvl="4"/>
            <a:r>
              <a:rPr lang="nl-NL" noProof="0" smtClean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797"/>
            <a:ext cx="2879619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5657" y="9428797"/>
            <a:ext cx="2879619" cy="4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43C0502-F033-4A10-9983-5512715064E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47788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B0DC01-8D5E-40A2-93FA-09B78D174449}" type="slidenum">
              <a:rPr lang="nl-NL"/>
              <a:pPr/>
              <a:t>1</a:t>
            </a:fld>
            <a:endParaRPr lang="nl-NL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8" y="744538"/>
            <a:ext cx="6616700" cy="3722687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461941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78600" cy="3700463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3C0502-F033-4A10-9983-5512715064EC}" type="slidenum">
              <a:rPr lang="nl-NL" smtClean="0"/>
              <a:pPr>
                <a:defRPr/>
              </a:pPr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0212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3C0502-F033-4A10-9983-5512715064EC}" type="slidenum">
              <a:rPr lang="nl-NL" smtClean="0"/>
              <a:pPr>
                <a:defRPr/>
              </a:pPr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0264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3C0502-F033-4A10-9983-5512715064EC}" type="slidenum">
              <a:rPr lang="nl-NL" smtClean="0"/>
              <a:pPr>
                <a:defRPr/>
              </a:pPr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3199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3C0502-F033-4A10-9983-5512715064EC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9172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3C0502-F033-4A10-9983-5512715064EC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70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3C0502-F033-4A10-9983-5512715064EC}" type="slidenum">
              <a:rPr lang="nl-NL" smtClean="0"/>
              <a:pPr>
                <a:defRPr/>
              </a:pPr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23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3C0502-F033-4A10-9983-5512715064EC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075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3C0502-F033-4A10-9983-5512715064EC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3499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3C0502-F033-4A10-9983-5512715064EC}" type="slidenum">
              <a:rPr lang="nl-NL" smtClean="0"/>
              <a:pPr>
                <a:defRPr/>
              </a:pPr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8589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3C0502-F033-4A10-9983-5512715064EC}" type="slidenum">
              <a:rPr lang="nl-NL" smtClean="0"/>
              <a:pPr>
                <a:defRPr/>
              </a:pPr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3022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78600" cy="3700463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3C0502-F033-4A10-9983-5512715064EC}" type="slidenum">
              <a:rPr lang="nl-NL" smtClean="0"/>
              <a:pPr>
                <a:defRPr/>
              </a:pPr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3021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egrade_Orang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9667" y="844551"/>
            <a:ext cx="11036300" cy="593725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l-NL"/>
              <a:t>Cliquez et modifiez le titre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9667" y="1438275"/>
            <a:ext cx="11036300" cy="954088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nl-NL"/>
              <a:t>Cliquez pour modifier le style des sous-titres du masque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 smtClean="0"/>
              <a:t>11 mai 2016 – Gestion de crise lors des coupures d'électricité de janvier 2016 en Province de Liège</a:t>
            </a: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21354-ED65-431F-860E-FABABF1992D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949267" y="1"/>
            <a:ext cx="2878667" cy="60801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11151" y="1"/>
            <a:ext cx="8434916" cy="60801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 smtClean="0"/>
              <a:t>11 mai 2016 – Gestion de crise lors des coupures d'électricité de janvier 2016 en Province de Liège</a:t>
            </a: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F7A90-353D-464F-82EE-6A3EECF9181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 smtClean="0"/>
              <a:t>11 mai 2016 – Gestion de crise lors des coupures d'électricité de janvier 2016 en Province de Liège</a:t>
            </a: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BFD33-74A7-45C5-9DC4-EDA4A63E318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 smtClean="0"/>
              <a:t>11 mai 2016 – Gestion de crise lors des coupures d'électricité de janvier 2016 en Province de Liège</a:t>
            </a: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06076-21BB-4A89-94FB-717C128AE63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11151" y="1438275"/>
            <a:ext cx="5655733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0085" y="1438275"/>
            <a:ext cx="5657849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 smtClean="0"/>
              <a:t>11 mai 2016 – Gestion de crise lors des coupures d'électricité de janvier 2016 en Province de Liège</a:t>
            </a: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E1906-93BA-4D4F-AF00-F31D415505A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 smtClean="0"/>
              <a:t>11 mai 2016 – Gestion de crise lors des coupures d'électricité de janvier 2016 en Province de Liège</a:t>
            </a: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23D0B-80D2-406B-B75B-919BE7281A3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 smtClean="0"/>
              <a:t>11 mai 2016 – Gestion de crise lors des coupures d'électricité de janvier 2016 en Province de Liège</a:t>
            </a: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D5D33-2499-4534-A74A-31CBA2D50D7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 smtClean="0"/>
              <a:t>11 mai 2016 – Gestion de crise lors des coupures d'électricité de janvier 2016 en Province de Liège</a:t>
            </a: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59B6B-B70B-4760-A3FC-7A2D36F2C82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 smtClean="0"/>
              <a:t>11 mai 2016 – Gestion de crise lors des coupures d'électricité de janvier 2016 en Province de Liège</a:t>
            </a: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33C69-50FE-4221-B5EF-A4CE9A7A5D6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BE" smtClean="0"/>
              <a:t>11 mai 2016 – Gestion de crise lors des coupures d'électricité de janvier 2016 en Province de Liège</a:t>
            </a: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B7A07-A66E-4927-8D61-C6A0A2B0A2E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tags" Target="../tags/tag2.xml"/><Relationship Id="rId15" Type="http://schemas.openxmlformats.org/officeDocument/2006/relationships/oleObject" Target="../embeddings/oleObject1.bin"/><Relationship Id="rId16" Type="http://schemas.openxmlformats.org/officeDocument/2006/relationships/image" Target="../media/image1.emf"/><Relationship Id="rId17" Type="http://schemas.openxmlformats.org/officeDocument/2006/relationships/image" Target="../media/image2.jpeg"/><Relationship Id="rId18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64100771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8" name="Diapositive think-cell" r:id="rId15" imgW="270" imgH="270" progId="TCLayout.ActiveDocument.1">
                  <p:embed/>
                </p:oleObj>
              </mc:Choice>
              <mc:Fallback>
                <p:oleObj name="Diapositive think-cell" r:id="rId1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7" descr="Page_Blanc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1151" y="0"/>
            <a:ext cx="110363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Cliquez et modifiez le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1151" y="1438275"/>
            <a:ext cx="11516783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Cliquez pour modifier les styles du texte du masque</a:t>
            </a:r>
          </a:p>
          <a:p>
            <a:pPr lvl="1"/>
            <a:r>
              <a:rPr lang="nl-NL" smtClean="0"/>
              <a:t> Deuxième niveau</a:t>
            </a:r>
          </a:p>
          <a:p>
            <a:pPr lvl="2"/>
            <a:r>
              <a:rPr lang="nl-NL" smtClean="0"/>
              <a:t> Troisième niveau</a:t>
            </a:r>
          </a:p>
          <a:p>
            <a:pPr lvl="3"/>
            <a:r>
              <a:rPr lang="nl-NL" smtClean="0"/>
              <a:t> Quatrième niveau</a:t>
            </a:r>
          </a:p>
          <a:p>
            <a:pPr lvl="4"/>
            <a:r>
              <a:rPr lang="nl-NL" smtClean="0"/>
              <a:t> Cinquième niveau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1152" y="6548438"/>
            <a:ext cx="95884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18684" y="6548439"/>
            <a:ext cx="6237816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BE" smtClean="0"/>
              <a:t>11 mai 2016 – Gestion de crise lors des coupures d'électricité de janvier 2016 en Province de Liège</a:t>
            </a: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76167" y="6548438"/>
            <a:ext cx="7196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6F08C9A-E42B-4ABB-B808-FE65C0A9115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pic>
        <p:nvPicPr>
          <p:cNvPr id="1032" name="Picture 8" descr="Logo_Resa_Blanc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075333" y="6116639"/>
            <a:ext cx="1644651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pitchFamily="2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pitchFamily="2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pitchFamily="2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pitchFamily="2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pitchFamily="2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pitchFamily="2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pitchFamily="2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ＭＳ Ｐゴシック" pitchFamily="2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700" b="1">
          <a:solidFill>
            <a:srgbClr val="D95121"/>
          </a:solidFill>
          <a:latin typeface="+mn-lt"/>
          <a:ea typeface="+mn-ea"/>
          <a:cs typeface="+mn-cs"/>
        </a:defRPr>
      </a:lvl1pPr>
      <a:lvl2pPr marL="195263" indent="-4763" algn="l" rtl="0" eaLnBrk="0" fontAlgn="base" hangingPunct="0">
        <a:spcBef>
          <a:spcPct val="20000"/>
        </a:spcBef>
        <a:spcAft>
          <a:spcPct val="0"/>
        </a:spcAft>
        <a:buClr>
          <a:srgbClr val="D95121"/>
        </a:buClr>
        <a:buFont typeface="Times" pitchFamily="28" charset="0"/>
        <a:buChar char="•"/>
        <a:defRPr sz="2300">
          <a:solidFill>
            <a:schemeClr val="tx1"/>
          </a:solidFill>
          <a:latin typeface="+mn-lt"/>
          <a:ea typeface="+mn-ea"/>
        </a:defRPr>
      </a:lvl2pPr>
      <a:lvl3pPr marL="387350" indent="-1588" algn="l" rtl="0" eaLnBrk="0" fontAlgn="base" hangingPunct="0">
        <a:spcBef>
          <a:spcPct val="20000"/>
        </a:spcBef>
        <a:spcAft>
          <a:spcPct val="0"/>
        </a:spcAft>
        <a:buClr>
          <a:srgbClr val="D95121"/>
        </a:buClr>
        <a:buChar char="–"/>
        <a:defRPr sz="2100">
          <a:solidFill>
            <a:schemeClr val="tx1"/>
          </a:solidFill>
          <a:latin typeface="+mn-lt"/>
          <a:ea typeface="+mn-ea"/>
        </a:defRPr>
      </a:lvl3pPr>
      <a:lvl4pPr marL="577850" indent="793750" algn="l" rtl="0" eaLnBrk="0" fontAlgn="base" hangingPunct="0">
        <a:spcBef>
          <a:spcPct val="20000"/>
        </a:spcBef>
        <a:spcAft>
          <a:spcPct val="0"/>
        </a:spcAft>
        <a:buFont typeface="Times" pitchFamily="28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768350" indent="10604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5pPr>
      <a:lvl6pPr marL="122555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6pPr>
      <a:lvl7pPr marL="168275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7pPr>
      <a:lvl8pPr marL="213995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8pPr>
      <a:lvl9pPr marL="259715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5" descr="Logo_Re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2264" y="4701952"/>
            <a:ext cx="2684463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063553" y="1340769"/>
            <a:ext cx="827722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BE" sz="2800" b="1" dirty="0">
              <a:solidFill>
                <a:schemeClr val="accent3">
                  <a:lumMod val="85000"/>
                </a:schemeClr>
              </a:solidFill>
              <a:latin typeface="Cambria" pitchFamily="18" charset="0"/>
            </a:endParaRPr>
          </a:p>
        </p:txBody>
      </p:sp>
      <p:sp>
        <p:nvSpPr>
          <p:cNvPr id="7" name="Espace réservé du texte 3"/>
          <p:cNvSpPr txBox="1">
            <a:spLocks/>
          </p:cNvSpPr>
          <p:nvPr/>
        </p:nvSpPr>
        <p:spPr>
          <a:xfrm>
            <a:off x="2135560" y="692696"/>
            <a:ext cx="8352928" cy="42116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700" b="1">
                <a:solidFill>
                  <a:srgbClr val="D95121"/>
                </a:solidFill>
                <a:latin typeface="+mn-lt"/>
                <a:ea typeface="+mn-ea"/>
                <a:cs typeface="+mn-cs"/>
              </a:defRPr>
            </a:lvl1pPr>
            <a:lvl2pPr marL="195263" indent="-4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95121"/>
              </a:buClr>
              <a:buFont typeface="Times" pitchFamily="28" charset="0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</a:defRPr>
            </a:lvl2pPr>
            <a:lvl3pPr marL="387350" indent="-1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95121"/>
              </a:buClr>
              <a:buChar char="–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577850" indent="793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28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768350" indent="1060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12255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682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21399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25971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fr-FR" sz="6000" kern="0" dirty="0"/>
              <a:t>                       </a:t>
            </a:r>
            <a:endParaRPr lang="fr-FR" sz="3600" kern="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1344" y="260648"/>
            <a:ext cx="11737304" cy="4104456"/>
          </a:xfrm>
        </p:spPr>
        <p:txBody>
          <a:bodyPr/>
          <a:lstStyle/>
          <a:p>
            <a:pPr algn="ctr"/>
            <a:r>
              <a:rPr lang="fr-BE" dirty="0"/>
              <a:t>Sixième rassemblement de la plateforme d’échange </a:t>
            </a:r>
            <a:r>
              <a:rPr lang="fr-BE" dirty="0" smtClean="0"/>
              <a:t>PLANICOM</a:t>
            </a:r>
            <a:br>
              <a:rPr lang="fr-BE" dirty="0" smtClean="0"/>
            </a:br>
            <a:r>
              <a:rPr lang="fr-BE" dirty="0"/>
              <a:t/>
            </a:r>
            <a:br>
              <a:rPr lang="fr-BE" dirty="0"/>
            </a:br>
            <a:r>
              <a:rPr lang="fr-BE" b="0" i="1" dirty="0"/>
              <a:t>« La gestion de la crise lors des coupures d’électricité de janvier 2016 en Province de Liège : quels</a:t>
            </a:r>
            <a:br>
              <a:rPr lang="fr-BE" b="0" i="1" dirty="0"/>
            </a:br>
            <a:r>
              <a:rPr lang="fr-BE" b="0" i="1" dirty="0"/>
              <a:t>enseignements tirer dans le cadre des plans de délestage ? </a:t>
            </a:r>
            <a:r>
              <a:rPr lang="fr-BE" b="0" i="1" dirty="0" smtClean="0"/>
              <a:t>»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sz="2000" dirty="0" smtClean="0"/>
              <a:t>Christian De Laet – Directeur Technique RESA</a:t>
            </a:r>
            <a:endParaRPr lang="fr-BE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2800" i="1" dirty="0"/>
              <a:t>La gestion de la crise lors des coupures d’électricité de janvier 2016 en Province de Liège</a:t>
            </a:r>
            <a:endParaRPr lang="fr-BE" sz="280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D5D33-2499-4534-A74A-31CBA2D50D72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2200" y="6548439"/>
            <a:ext cx="8110024" cy="306388"/>
          </a:xfrm>
        </p:spPr>
        <p:txBody>
          <a:bodyPr/>
          <a:lstStyle/>
          <a:p>
            <a:pPr>
              <a:defRPr/>
            </a:pPr>
            <a:r>
              <a:rPr lang="fr-BE" smtClean="0"/>
              <a:t>11 mai 2016 – Gestion de crise lors des coupures d'électricité de janvier 2016 en Province de Liège</a:t>
            </a:r>
            <a:endParaRPr lang="nl-NL" dirty="0"/>
          </a:p>
        </p:txBody>
      </p:sp>
      <p:sp>
        <p:nvSpPr>
          <p:cNvPr id="16" name="ZoneTexte 15"/>
          <p:cNvSpPr txBox="1"/>
          <p:nvPr/>
        </p:nvSpPr>
        <p:spPr>
          <a:xfrm>
            <a:off x="239143" y="1484779"/>
            <a:ext cx="1176151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Un peu de terminologie</a:t>
            </a:r>
            <a:endParaRPr lang="fr-BE" sz="3200" b="1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De l’ordre vers le chaos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75000"/>
                  </a:schemeClr>
                </a:solidFill>
              </a:rPr>
              <a:t>Mobilisation difficile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L’heure du bilan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Quelles leçons tirer ?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Des craintes pour le délestage ?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Conclusions</a:t>
            </a:r>
            <a:endParaRPr lang="fr-BE" sz="3200" b="1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084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42913" lvl="1" indent="-442913"/>
            <a:r>
              <a:rPr lang="fr-BE" sz="2800" i="1" dirty="0" smtClean="0"/>
              <a:t>Mobilisation difficile</a:t>
            </a:r>
            <a:endParaRPr lang="nl-BE" sz="2800" i="1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19336" y="1124744"/>
            <a:ext cx="11881320" cy="5328592"/>
          </a:xfrm>
        </p:spPr>
        <p:txBody>
          <a:bodyPr/>
          <a:lstStyle/>
          <a:p>
            <a:pPr marL="715963" indent="-354013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896938" algn="l"/>
              </a:tabLst>
            </a:pPr>
            <a:r>
              <a:rPr lang="fr-BE" sz="2000" b="0" i="1" dirty="0" smtClean="0">
                <a:solidFill>
                  <a:schemeClr val="accent2">
                    <a:lumMod val="75000"/>
                  </a:schemeClr>
                </a:solidFill>
              </a:rPr>
              <a:t>Vendredi</a:t>
            </a:r>
          </a:p>
          <a:p>
            <a:pPr marL="552450" lvl="1" indent="0">
              <a:spcBef>
                <a:spcPts val="1200"/>
              </a:spcBef>
              <a:buNone/>
              <a:tabLst>
                <a:tab pos="896938" algn="l"/>
              </a:tabLst>
            </a:pPr>
            <a:r>
              <a:rPr lang="fr-BE" sz="2000" b="1" i="1" dirty="0" smtClean="0">
                <a:solidFill>
                  <a:srgbClr val="D95121"/>
                </a:solidFill>
                <a:sym typeface="Wingdings" panose="05000000000000000000" pitchFamily="2" charset="2"/>
              </a:rPr>
              <a:t> </a:t>
            </a:r>
            <a:r>
              <a:rPr lang="fr-BE" sz="2000" b="1" i="1" dirty="0" smtClean="0">
                <a:solidFill>
                  <a:srgbClr val="D95121"/>
                </a:solidFill>
              </a:rPr>
              <a:t>50 % de l’effectif présent</a:t>
            </a:r>
          </a:p>
          <a:p>
            <a:pPr marL="70485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896938" algn="l"/>
              </a:tabLst>
            </a:pPr>
            <a:r>
              <a:rPr lang="fr-BE" sz="2000" b="0" i="1" dirty="0" smtClean="0">
                <a:solidFill>
                  <a:schemeClr val="accent2">
                    <a:lumMod val="75000"/>
                  </a:schemeClr>
                </a:solidFill>
              </a:rPr>
              <a:t>Conditions climatiques</a:t>
            </a:r>
          </a:p>
          <a:p>
            <a:pPr marL="552450" lvl="1" indent="0">
              <a:spcBef>
                <a:spcPts val="1200"/>
              </a:spcBef>
              <a:buNone/>
              <a:tabLst>
                <a:tab pos="896938" algn="l"/>
              </a:tabLst>
            </a:pPr>
            <a:r>
              <a:rPr lang="fr-BE" sz="2000" b="1" i="1" dirty="0" smtClean="0">
                <a:solidFill>
                  <a:srgbClr val="D95121"/>
                </a:solidFill>
                <a:sym typeface="Wingdings" panose="05000000000000000000" pitchFamily="2" charset="2"/>
              </a:rPr>
              <a:t> </a:t>
            </a:r>
            <a:r>
              <a:rPr lang="fr-BE" sz="2000" b="1" i="1" dirty="0" smtClean="0">
                <a:solidFill>
                  <a:srgbClr val="D95121"/>
                </a:solidFill>
              </a:rPr>
              <a:t>Difficultés </a:t>
            </a:r>
            <a:r>
              <a:rPr lang="fr-BE" sz="2000" b="1" i="1" dirty="0">
                <a:solidFill>
                  <a:srgbClr val="D95121"/>
                </a:solidFill>
              </a:rPr>
              <a:t>de se déplacer</a:t>
            </a:r>
          </a:p>
          <a:p>
            <a:pPr marL="70485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896938" algn="l"/>
              </a:tabLst>
            </a:pPr>
            <a:r>
              <a:rPr lang="fr-BE" sz="2000" b="0" i="1" dirty="0" smtClean="0">
                <a:solidFill>
                  <a:schemeClr val="accent2">
                    <a:lumMod val="75000"/>
                  </a:schemeClr>
                </a:solidFill>
              </a:rPr>
              <a:t>Visibilité réduite sur l’état du réseau au fur et à mesure de l’avancement de la journée</a:t>
            </a:r>
            <a:endParaRPr lang="fr-BE" sz="2000" b="0" i="1" dirty="0">
              <a:solidFill>
                <a:schemeClr val="accent2">
                  <a:lumMod val="75000"/>
                </a:schemeClr>
              </a:solidFill>
            </a:endParaRPr>
          </a:p>
          <a:p>
            <a:pPr marL="361950" indent="0">
              <a:spcBef>
                <a:spcPts val="1200"/>
              </a:spcBef>
              <a:tabLst>
                <a:tab pos="896938" algn="l"/>
              </a:tabLst>
            </a:pPr>
            <a:endParaRPr lang="fr-BE" sz="2000" b="0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361950" indent="0">
              <a:spcBef>
                <a:spcPts val="1200"/>
              </a:spcBef>
              <a:tabLst>
                <a:tab pos="896938" algn="l"/>
              </a:tabLst>
            </a:pPr>
            <a:r>
              <a:rPr lang="fr-BE" sz="2000" b="0" i="1" dirty="0" smtClean="0">
                <a:solidFill>
                  <a:schemeClr val="accent2">
                    <a:lumMod val="75000"/>
                  </a:schemeClr>
                </a:solidFill>
              </a:rPr>
              <a:t>Vers 17h, décision </a:t>
            </a:r>
            <a:r>
              <a:rPr lang="fr-BE" sz="2000" b="0" i="1" dirty="0">
                <a:solidFill>
                  <a:schemeClr val="accent2">
                    <a:lumMod val="75000"/>
                  </a:schemeClr>
                </a:solidFill>
              </a:rPr>
              <a:t>de continuer les interventions avec les équipes déjà déployées le plus tard possible dans la soirée de vendredi et d’organiser une prise en charge des réparations urgentes sur minimum tout le </a:t>
            </a:r>
            <a:r>
              <a:rPr lang="fr-BE" sz="2000" b="0" i="1" dirty="0" smtClean="0">
                <a:solidFill>
                  <a:schemeClr val="accent2">
                    <a:lumMod val="75000"/>
                  </a:schemeClr>
                </a:solidFill>
              </a:rPr>
              <a:t>weekend </a:t>
            </a:r>
            <a:r>
              <a:rPr lang="fr-BE" sz="2000" b="0" i="1" dirty="0">
                <a:solidFill>
                  <a:schemeClr val="accent2">
                    <a:lumMod val="75000"/>
                  </a:schemeClr>
                </a:solidFill>
              </a:rPr>
              <a:t>dès le samedi matin </a:t>
            </a:r>
            <a:r>
              <a:rPr lang="fr-BE" sz="2000" b="0" i="1" dirty="0" smtClean="0">
                <a:solidFill>
                  <a:schemeClr val="accent2">
                    <a:lumMod val="75000"/>
                  </a:schemeClr>
                </a:solidFill>
              </a:rPr>
              <a:t>7h00 </a:t>
            </a:r>
            <a:r>
              <a:rPr lang="fr-BE" sz="2000" b="0" i="1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fr-BE" sz="2000" b="0" i="1" dirty="0" smtClean="0">
                <a:solidFill>
                  <a:schemeClr val="accent2">
                    <a:lumMod val="75000"/>
                  </a:schemeClr>
                </a:solidFill>
              </a:rPr>
              <a:t> organisation des équipes dans ce sens.</a:t>
            </a:r>
            <a:endParaRPr lang="fr-BE" sz="2000" b="0" i="1" dirty="0">
              <a:solidFill>
                <a:schemeClr val="accent2">
                  <a:lumMod val="75000"/>
                </a:schemeClr>
              </a:solidFill>
            </a:endParaRPr>
          </a:p>
          <a:p>
            <a:pPr marL="361950" lvl="0" indent="0">
              <a:spcBef>
                <a:spcPts val="1200"/>
              </a:spcBef>
              <a:tabLst>
                <a:tab pos="896938" algn="l"/>
              </a:tabLst>
            </a:pPr>
            <a:r>
              <a:rPr lang="fr-BE" sz="2000" b="0" i="1" dirty="0" smtClean="0">
                <a:solidFill>
                  <a:schemeClr val="accent2">
                    <a:lumMod val="75000"/>
                  </a:schemeClr>
                </a:solidFill>
              </a:rPr>
              <a:t>23h00</a:t>
            </a:r>
            <a:r>
              <a:rPr lang="fr-BE" sz="2000" b="0" i="1" dirty="0">
                <a:solidFill>
                  <a:schemeClr val="accent2">
                    <a:lumMod val="75000"/>
                  </a:schemeClr>
                </a:solidFill>
              </a:rPr>
              <a:t> : fin des interventions de type </a:t>
            </a:r>
            <a:r>
              <a:rPr lang="fr-BE" sz="2000" b="0" i="1" dirty="0" smtClean="0">
                <a:solidFill>
                  <a:schemeClr val="accent2">
                    <a:lumMod val="75000"/>
                  </a:schemeClr>
                </a:solidFill>
              </a:rPr>
              <a:t>manœuvres et </a:t>
            </a:r>
            <a:r>
              <a:rPr lang="fr-BE" sz="2000" b="0" i="1" dirty="0">
                <a:solidFill>
                  <a:schemeClr val="accent2">
                    <a:lumMod val="75000"/>
                  </a:schemeClr>
                </a:solidFill>
              </a:rPr>
              <a:t>réparations des lignes </a:t>
            </a:r>
            <a:r>
              <a:rPr lang="fr-BE" sz="2000" b="0" i="1" dirty="0" smtClean="0">
                <a:solidFill>
                  <a:schemeClr val="accent2">
                    <a:lumMod val="75000"/>
                  </a:schemeClr>
                </a:solidFill>
              </a:rPr>
              <a:t>moyenne tension …</a:t>
            </a:r>
          </a:p>
          <a:p>
            <a:pPr marL="361950" lvl="0" indent="0">
              <a:spcBef>
                <a:spcPts val="0"/>
              </a:spcBef>
              <a:tabLst>
                <a:tab pos="896938" algn="l"/>
              </a:tabLst>
            </a:pPr>
            <a:r>
              <a:rPr lang="fr-BE" sz="2000" b="0" i="1" dirty="0" smtClean="0">
                <a:solidFill>
                  <a:schemeClr val="accent2">
                    <a:lumMod val="75000"/>
                  </a:schemeClr>
                </a:solidFill>
              </a:rPr>
              <a:t>avec </a:t>
            </a:r>
            <a:r>
              <a:rPr lang="fr-BE" sz="2000" b="0" i="1" dirty="0">
                <a:solidFill>
                  <a:schemeClr val="accent2">
                    <a:lumMod val="75000"/>
                  </a:schemeClr>
                </a:solidFill>
              </a:rPr>
              <a:t>une grande inconnue de l’étendue des dégâts et donc de la durée de rétablissement</a:t>
            </a:r>
          </a:p>
          <a:p>
            <a:pPr marL="361950" lvl="0" indent="0">
              <a:spcBef>
                <a:spcPts val="1200"/>
              </a:spcBef>
              <a:tabLst>
                <a:tab pos="896938" algn="l"/>
              </a:tabLst>
            </a:pPr>
            <a:r>
              <a:rPr lang="fr-BE" sz="2000" b="0" i="1" dirty="0" smtClean="0">
                <a:solidFill>
                  <a:schemeClr val="accent2">
                    <a:lumMod val="75000"/>
                  </a:schemeClr>
                </a:solidFill>
              </a:rPr>
              <a:t>Décision de maximaliser la mobilisation à partir de samedi matin (80 agents)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0" y="6548439"/>
            <a:ext cx="7556500" cy="306388"/>
          </a:xfrm>
        </p:spPr>
        <p:txBody>
          <a:bodyPr/>
          <a:lstStyle/>
          <a:p>
            <a:pPr>
              <a:defRPr/>
            </a:pPr>
            <a:r>
              <a:rPr lang="fr-BE" smtClean="0"/>
              <a:t>11 mai 2016 – Gestion de crise lors des coupures d'électricité de janvier 2016 en Province de Liège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D5D33-2499-4534-A74A-31CBA2D50D72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51520" y="1124744"/>
            <a:ext cx="10236968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fr-FR" sz="2400" kern="1200" dirty="0" smtClean="0">
                <a:solidFill>
                  <a:srgbClr val="57666F"/>
                </a:solidFill>
                <a:latin typeface="Arial" charset="0"/>
                <a:ea typeface="ＭＳ Ｐゴシック" pitchFamily="84" charset="-128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fr-FR" sz="2000" b="1" kern="1200" dirty="0" smtClean="0">
                <a:solidFill>
                  <a:srgbClr val="05AADA"/>
                </a:solidFill>
                <a:latin typeface="Arial" charset="0"/>
                <a:ea typeface="ＭＳ Ｐゴシック" pitchFamily="84" charset="-128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fr-FR" sz="1600" kern="1200" dirty="0" smtClean="0">
                <a:solidFill>
                  <a:srgbClr val="88949B"/>
                </a:solidFill>
                <a:latin typeface="Arial" charset="0"/>
                <a:ea typeface="ＭＳ Ｐゴシック" pitchFamily="84" charset="-128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fr-FR" sz="1600" kern="1200" baseline="0" dirty="0" smtClean="0">
                <a:solidFill>
                  <a:srgbClr val="88949B"/>
                </a:solidFill>
                <a:latin typeface="Arial" charset="0"/>
                <a:ea typeface="ＭＳ Ｐゴシック" pitchFamily="84" charset="-128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fr-FR" sz="1600" kern="1200" baseline="0" dirty="0" smtClean="0">
                <a:solidFill>
                  <a:srgbClr val="88949B"/>
                </a:solidFill>
                <a:latin typeface="Arial" charset="0"/>
                <a:ea typeface="ＭＳ Ｐゴシック" pitchFamily="8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57666F"/>
              </a:solidFill>
              <a:effectLst/>
              <a:uLnTx/>
              <a:uFillTx/>
              <a:latin typeface="Arial" charset="0"/>
              <a:ea typeface="ＭＳ Ｐゴシック" pitchFamily="84" charset="-128"/>
              <a:cs typeface="+mn-cs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57666F"/>
              </a:solidFill>
              <a:effectLst/>
              <a:uLnTx/>
              <a:uFillTx/>
              <a:latin typeface="Arial" charset="0"/>
              <a:ea typeface="ＭＳ Ｐゴシック" pitchFamily="84" charset="-128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82284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2800" i="1" dirty="0"/>
              <a:t>La gestion de la crise lors des coupures d’électricité de janvier 2016 en Province de Liège</a:t>
            </a:r>
            <a:endParaRPr lang="fr-BE" sz="280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D5D33-2499-4534-A74A-31CBA2D50D72}" type="slidenum">
              <a:rPr lang="nl-NL" smtClean="0"/>
              <a:pPr>
                <a:defRPr/>
              </a:pPr>
              <a:t>12</a:t>
            </a:fld>
            <a:endParaRPr lang="nl-NL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2200" y="6548439"/>
            <a:ext cx="8110024" cy="306388"/>
          </a:xfrm>
        </p:spPr>
        <p:txBody>
          <a:bodyPr/>
          <a:lstStyle/>
          <a:p>
            <a:pPr>
              <a:defRPr/>
            </a:pPr>
            <a:r>
              <a:rPr lang="fr-BE" smtClean="0"/>
              <a:t>11 mai 2016 – Gestion de crise lors des coupures d'électricité de janvier 2016 en Province de Liège</a:t>
            </a:r>
            <a:endParaRPr lang="nl-NL" dirty="0"/>
          </a:p>
        </p:txBody>
      </p:sp>
      <p:sp>
        <p:nvSpPr>
          <p:cNvPr id="16" name="ZoneTexte 15"/>
          <p:cNvSpPr txBox="1"/>
          <p:nvPr/>
        </p:nvSpPr>
        <p:spPr>
          <a:xfrm>
            <a:off x="239143" y="1484779"/>
            <a:ext cx="1176151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Un peu de terminologie</a:t>
            </a:r>
            <a:endParaRPr lang="fr-BE" sz="3200" b="1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De l’ordre vers le chaos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Mobilisation difficile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75000"/>
                  </a:schemeClr>
                </a:solidFill>
              </a:rPr>
              <a:t>L’heure du bilan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Quelles leçons tirer ?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Des craintes pour le délestage ?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Conclusions</a:t>
            </a:r>
            <a:endParaRPr lang="fr-BE" sz="3200" b="1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43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42913" lvl="1" indent="-442913"/>
            <a:r>
              <a:rPr lang="fr-BE" sz="2800" i="1" dirty="0" smtClean="0"/>
              <a:t>L’heure </a:t>
            </a:r>
            <a:r>
              <a:rPr lang="fr-BE" sz="2800" i="1" dirty="0"/>
              <a:t>du </a:t>
            </a:r>
            <a:r>
              <a:rPr lang="fr-BE" sz="2800" i="1" dirty="0" smtClean="0"/>
              <a:t>bilan</a:t>
            </a:r>
            <a:endParaRPr lang="nl-BE" sz="2800" i="1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19336" y="1124744"/>
            <a:ext cx="11881320" cy="489654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fr-BE" sz="2400" i="1" dirty="0" smtClean="0"/>
              <a:t>Mise en place de l’organisation des réparations sur tout le weekend (12h/j)</a:t>
            </a:r>
          </a:p>
          <a:p>
            <a:pPr>
              <a:spcBef>
                <a:spcPts val="1200"/>
              </a:spcBef>
            </a:pPr>
            <a:r>
              <a:rPr lang="fr-BE" sz="2400" i="1" dirty="0" smtClean="0"/>
              <a:t>Mobilisation maximales des équipes internes et externes (</a:t>
            </a:r>
            <a:r>
              <a:rPr lang="fr-BE" sz="2400" i="1" dirty="0" err="1" smtClean="0"/>
              <a:t>co-traitants</a:t>
            </a:r>
            <a:r>
              <a:rPr lang="fr-BE" sz="2400" i="1" dirty="0" smtClean="0"/>
              <a:t> + Ores)</a:t>
            </a:r>
          </a:p>
          <a:p>
            <a:pPr>
              <a:spcBef>
                <a:spcPts val="1200"/>
              </a:spcBef>
            </a:pPr>
            <a:r>
              <a:rPr lang="fr-BE" sz="2400" i="1" dirty="0" smtClean="0"/>
              <a:t>Bilan périodique de la situation</a:t>
            </a:r>
          </a:p>
          <a:p>
            <a:pPr marL="0" indent="0">
              <a:spcBef>
                <a:spcPts val="1200"/>
              </a:spcBef>
            </a:pPr>
            <a:r>
              <a:rPr lang="fr-BE" sz="2400" i="1" dirty="0" smtClean="0"/>
              <a:t>Liaison avec le Centre de Crise concernant l’état d’avancement des rétablissements ainsi que pour la communication</a:t>
            </a:r>
            <a:endParaRPr lang="fr-BE" sz="2400" i="1" dirty="0"/>
          </a:p>
          <a:p>
            <a:pPr>
              <a:spcBef>
                <a:spcPts val="1800"/>
              </a:spcBef>
            </a:pPr>
            <a:r>
              <a:rPr lang="fr-BE" sz="2400" i="1" dirty="0" smtClean="0"/>
              <a:t>Bilan du vendredi 15 janvier </a:t>
            </a:r>
          </a:p>
          <a:p>
            <a:pPr marL="715963" indent="-354013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896938" algn="l"/>
              </a:tabLst>
            </a:pPr>
            <a:r>
              <a:rPr lang="fr-BE" sz="2000" b="0" i="1" dirty="0" smtClean="0">
                <a:solidFill>
                  <a:schemeClr val="accent2">
                    <a:lumMod val="75000"/>
                  </a:schemeClr>
                </a:solidFill>
              </a:rPr>
              <a:t>Plus de 50 départs moyenne tension déclenchés (85 par an en moyenne les années précédentes)</a:t>
            </a:r>
          </a:p>
          <a:p>
            <a:pPr marL="715963" indent="-354013">
              <a:buFont typeface="Arial" panose="020B0604020202020204" pitchFamily="34" charset="0"/>
              <a:buChar char="•"/>
              <a:tabLst>
                <a:tab pos="896938" algn="l"/>
              </a:tabLst>
            </a:pPr>
            <a:r>
              <a:rPr lang="fr-BE" sz="2000" b="0" i="1" dirty="0" smtClean="0">
                <a:solidFill>
                  <a:schemeClr val="accent2">
                    <a:lumMod val="75000"/>
                  </a:schemeClr>
                </a:solidFill>
              </a:rPr>
              <a:t>Une charge de travail en terme de dépannage 200 fois supérieure à la moyenne quotidienne</a:t>
            </a:r>
          </a:p>
          <a:p>
            <a:pPr marL="715963" indent="-354013">
              <a:buFont typeface="Arial" panose="020B0604020202020204" pitchFamily="34" charset="0"/>
              <a:buChar char="•"/>
              <a:tabLst>
                <a:tab pos="896938" algn="l"/>
              </a:tabLst>
            </a:pPr>
            <a:r>
              <a:rPr lang="fr-BE" sz="2000" b="0" i="1" dirty="0" smtClean="0">
                <a:solidFill>
                  <a:schemeClr val="accent2">
                    <a:lumMod val="75000"/>
                  </a:schemeClr>
                </a:solidFill>
              </a:rPr>
              <a:t>42 groupes électrogènes placés simultanément (précédent « record » était de 6)</a:t>
            </a:r>
          </a:p>
          <a:p>
            <a:pPr marL="715963" indent="-354013">
              <a:buFont typeface="Arial" panose="020B0604020202020204" pitchFamily="34" charset="0"/>
              <a:buChar char="•"/>
              <a:tabLst>
                <a:tab pos="896938" algn="l"/>
              </a:tabLst>
            </a:pPr>
            <a:r>
              <a:rPr lang="fr-BE" sz="2000" b="0" i="1" dirty="0" smtClean="0">
                <a:solidFill>
                  <a:schemeClr val="accent2">
                    <a:lumMod val="75000"/>
                  </a:schemeClr>
                </a:solidFill>
              </a:rPr>
              <a:t>Une centaine d’armatures déformées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0" y="6548439"/>
            <a:ext cx="7556500" cy="306388"/>
          </a:xfrm>
        </p:spPr>
        <p:txBody>
          <a:bodyPr/>
          <a:lstStyle/>
          <a:p>
            <a:pPr>
              <a:defRPr/>
            </a:pPr>
            <a:r>
              <a:rPr lang="fr-BE" smtClean="0"/>
              <a:t>11 mai 2016 – Gestion de crise lors des coupures d'électricité de janvier 2016 en Province de Liège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D5D33-2499-4534-A74A-31CBA2D50D72}" type="slidenum">
              <a:rPr lang="nl-NL" smtClean="0"/>
              <a:pPr>
                <a:defRPr/>
              </a:pPr>
              <a:t>13</a:t>
            </a:fld>
            <a:endParaRPr lang="nl-NL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51520" y="1124744"/>
            <a:ext cx="10236968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fr-FR" sz="2400" kern="1200" dirty="0" smtClean="0">
                <a:solidFill>
                  <a:srgbClr val="57666F"/>
                </a:solidFill>
                <a:latin typeface="Arial" charset="0"/>
                <a:ea typeface="ＭＳ Ｐゴシック" pitchFamily="84" charset="-128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fr-FR" sz="2000" b="1" kern="1200" dirty="0" smtClean="0">
                <a:solidFill>
                  <a:srgbClr val="05AADA"/>
                </a:solidFill>
                <a:latin typeface="Arial" charset="0"/>
                <a:ea typeface="ＭＳ Ｐゴシック" pitchFamily="84" charset="-128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fr-FR" sz="1600" kern="1200" dirty="0" smtClean="0">
                <a:solidFill>
                  <a:srgbClr val="88949B"/>
                </a:solidFill>
                <a:latin typeface="Arial" charset="0"/>
                <a:ea typeface="ＭＳ Ｐゴシック" pitchFamily="84" charset="-128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fr-FR" sz="1600" kern="1200" baseline="0" dirty="0" smtClean="0">
                <a:solidFill>
                  <a:srgbClr val="88949B"/>
                </a:solidFill>
                <a:latin typeface="Arial" charset="0"/>
                <a:ea typeface="ＭＳ Ｐゴシック" pitchFamily="84" charset="-128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fr-FR" sz="1600" kern="1200" baseline="0" dirty="0" smtClean="0">
                <a:solidFill>
                  <a:srgbClr val="88949B"/>
                </a:solidFill>
                <a:latin typeface="Arial" charset="0"/>
                <a:ea typeface="ＭＳ Ｐゴシック" pitchFamily="8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57666F"/>
              </a:solidFill>
              <a:effectLst/>
              <a:uLnTx/>
              <a:uFillTx/>
              <a:latin typeface="Arial" charset="0"/>
              <a:ea typeface="ＭＳ Ｐゴシック" pitchFamily="84" charset="-128"/>
              <a:cs typeface="+mn-cs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57666F"/>
              </a:solidFill>
              <a:effectLst/>
              <a:uLnTx/>
              <a:uFillTx/>
              <a:latin typeface="Arial" charset="0"/>
              <a:ea typeface="ＭＳ Ｐゴシック" pitchFamily="84" charset="-128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01481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2800" i="1" dirty="0"/>
              <a:t>L’heure du bilan</a:t>
            </a:r>
            <a:endParaRPr lang="fr-BE" sz="2800" dirty="0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/>
          </p:nvPr>
        </p:nvGraphicFramePr>
        <p:xfrm>
          <a:off x="778330" y="1578349"/>
          <a:ext cx="10799763" cy="4213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1344" y="6548439"/>
            <a:ext cx="7365156" cy="306388"/>
          </a:xfrm>
        </p:spPr>
        <p:txBody>
          <a:bodyPr/>
          <a:lstStyle/>
          <a:p>
            <a:pPr>
              <a:defRPr/>
            </a:pPr>
            <a:r>
              <a:rPr lang="fr-BE" dirty="0" smtClean="0"/>
              <a:t>11 mai 2016 – Gestion de crise lors des coupures d'électricité de janvier 2016 en Province de Liège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3979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0" y="6548439"/>
            <a:ext cx="7556500" cy="306388"/>
          </a:xfrm>
        </p:spPr>
        <p:txBody>
          <a:bodyPr/>
          <a:lstStyle/>
          <a:p>
            <a:pPr>
              <a:defRPr/>
            </a:pPr>
            <a:r>
              <a:rPr lang="fr-BE" smtClean="0"/>
              <a:t>11 mai 2016 – Gestion de crise lors des coupures d'électricité de janvier 2016 en Province de Liège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D5D33-2499-4534-A74A-31CBA2D50D72}" type="slidenum">
              <a:rPr lang="nl-NL" smtClean="0"/>
              <a:pPr>
                <a:defRPr/>
              </a:pPr>
              <a:t>15</a:t>
            </a:fld>
            <a:endParaRPr lang="nl-NL"/>
          </a:p>
        </p:txBody>
      </p:sp>
      <p:sp>
        <p:nvSpPr>
          <p:cNvPr id="6" name="Text Placeholder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BE" sz="2800" i="1" dirty="0"/>
              <a:t>L’heure du bilan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463" y="3789040"/>
            <a:ext cx="7824915" cy="275022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464" y="1062041"/>
            <a:ext cx="7824915" cy="275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05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2800" i="1" dirty="0"/>
              <a:t>L’heure du bilan</a:t>
            </a:r>
            <a:endParaRPr lang="fr-BE" sz="28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1151" y="6548439"/>
            <a:ext cx="7245349" cy="306388"/>
          </a:xfrm>
        </p:spPr>
        <p:txBody>
          <a:bodyPr/>
          <a:lstStyle/>
          <a:p>
            <a:pPr>
              <a:defRPr/>
            </a:pPr>
            <a:r>
              <a:rPr lang="fr-BE" dirty="0" smtClean="0"/>
              <a:t>11 mai 2016 – Gestion de crise lors des coupures d'électricité de janvier 2016 en Province de Liège</a:t>
            </a:r>
            <a:endParaRPr lang="nl-N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D5D33-2499-4534-A74A-31CBA2D50D72}" type="slidenum">
              <a:rPr lang="nl-NL" smtClean="0"/>
              <a:pPr>
                <a:defRPr/>
              </a:pPr>
              <a:t>16</a:t>
            </a:fld>
            <a:endParaRPr lang="nl-NL"/>
          </a:p>
        </p:txBody>
      </p:sp>
      <p:sp>
        <p:nvSpPr>
          <p:cNvPr id="5" name="Espace réservé du contenu 1"/>
          <p:cNvSpPr txBox="1">
            <a:spLocks/>
          </p:cNvSpPr>
          <p:nvPr/>
        </p:nvSpPr>
        <p:spPr>
          <a:xfrm>
            <a:off x="311151" y="1219200"/>
            <a:ext cx="9385249" cy="509012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700" b="1">
                <a:solidFill>
                  <a:srgbClr val="D95121"/>
                </a:solidFill>
                <a:latin typeface="+mn-lt"/>
                <a:ea typeface="+mn-ea"/>
                <a:cs typeface="+mn-cs"/>
              </a:defRPr>
            </a:lvl1pPr>
            <a:lvl2pPr marL="195263" indent="-4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95121"/>
              </a:buClr>
              <a:buFont typeface="Times" pitchFamily="28" charset="0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</a:defRPr>
            </a:lvl2pPr>
            <a:lvl3pPr marL="387350" indent="-1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95121"/>
              </a:buClr>
              <a:buChar char="–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577850" indent="793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28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768350" indent="1060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12255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682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21399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25971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Aft>
                <a:spcPts val="0"/>
              </a:spcAft>
            </a:pPr>
            <a:r>
              <a:rPr lang="fr-BE" sz="2400" i="1" kern="0" dirty="0" smtClean="0"/>
              <a:t>Explication climatologique</a:t>
            </a:r>
          </a:p>
          <a:p>
            <a:pPr marL="363538" indent="0">
              <a:spcAft>
                <a:spcPts val="600"/>
              </a:spcAft>
            </a:pP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</a:rPr>
              <a:t>Neige en étoile qui est passé dans de l’air un peu plus chaud </a:t>
            </a: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</a:rPr>
              <a:t> branches des étoiles se sont réchauffées et sont devenues de l’eau </a:t>
            </a: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</a:rPr>
              <a:t> gouttes d’eau mélangées à de la neige donnant une </a:t>
            </a:r>
            <a:r>
              <a:rPr lang="fr-BE" sz="2000" b="0" i="1" kern="0" dirty="0" smtClean="0"/>
              <a:t>neige extrêmement lourde et collante. </a:t>
            </a:r>
          </a:p>
          <a:p>
            <a:pPr marL="363538" indent="0">
              <a:spcAft>
                <a:spcPts val="600"/>
              </a:spcAft>
            </a:pPr>
            <a:r>
              <a:rPr lang="fr-BE" sz="2000" i="1" kern="0" dirty="0" smtClean="0">
                <a:sym typeface="Wingdings" panose="05000000000000000000" pitchFamily="2" charset="2"/>
              </a:rPr>
              <a:t> </a:t>
            </a:r>
            <a:r>
              <a:rPr lang="fr-BE" sz="2000" i="1" kern="0" dirty="0" smtClean="0"/>
              <a:t>phénomène d’accrétion de la glace atmosphérique</a:t>
            </a:r>
          </a:p>
          <a:p>
            <a:pPr marL="363538" indent="0">
              <a:spcAft>
                <a:spcPts val="600"/>
              </a:spcAft>
            </a:pP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</a:rPr>
              <a:t>Ce 1</a:t>
            </a:r>
            <a:r>
              <a:rPr lang="fr-BE" sz="2000" b="0" i="1" kern="0" baseline="30000" dirty="0" smtClean="0">
                <a:solidFill>
                  <a:schemeClr val="accent2">
                    <a:lumMod val="75000"/>
                  </a:schemeClr>
                </a:solidFill>
              </a:rPr>
              <a:t>er</a:t>
            </a: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</a:rPr>
              <a:t> phénomène mêlé à l’abondance des chutes de neige dans certaines zones a entrainé une accumulation excessive sur les lignes (constat de « manchons neige » de 20 cm de diamètre.)</a:t>
            </a:r>
          </a:p>
          <a:p>
            <a:pPr marL="712788" indent="-349250">
              <a:spcAft>
                <a:spcPts val="600"/>
              </a:spcAft>
            </a:pPr>
            <a:r>
              <a:rPr lang="fr-BE" sz="2000" i="1" kern="0" dirty="0" smtClean="0">
                <a:sym typeface="Wingdings" panose="05000000000000000000" pitchFamily="2" charset="2"/>
              </a:rPr>
              <a:t> </a:t>
            </a:r>
            <a:r>
              <a:rPr lang="fr-BE" sz="2000" i="1" kern="0" dirty="0" smtClean="0"/>
              <a:t>Situation exceptionnelle (une 1</a:t>
            </a:r>
            <a:r>
              <a:rPr lang="fr-BE" sz="2000" i="1" kern="0" baseline="30000" dirty="0" smtClean="0"/>
              <a:t>ère</a:t>
            </a:r>
            <a:r>
              <a:rPr lang="fr-BE" sz="2000" i="1" kern="0" dirty="0" smtClean="0"/>
              <a:t> dans la mémoire collective des exploitants)</a:t>
            </a:r>
            <a:endParaRPr lang="fr-BE" sz="1600" i="1" kern="0" dirty="0" smtClean="0"/>
          </a:p>
          <a:p>
            <a:pPr>
              <a:spcAft>
                <a:spcPts val="0"/>
              </a:spcAft>
            </a:pPr>
            <a:r>
              <a:rPr lang="fr-BE" sz="2400" i="1" kern="0" dirty="0" smtClean="0"/>
              <a:t>Poids trop important</a:t>
            </a:r>
            <a:endParaRPr lang="fr-BE" sz="2400" i="1" kern="0" dirty="0"/>
          </a:p>
          <a:p>
            <a:pPr marL="712788">
              <a:spcAft>
                <a:spcPts val="0"/>
              </a:spcAft>
            </a:pP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</a:rPr>
              <a:t>Lignes cassent, ferrures se déforment ou cassent, supports penchent ou cassent + dégâts secondaires dus à la chutes de branches et d’arbres</a:t>
            </a:r>
          </a:p>
          <a:p>
            <a:pPr>
              <a:spcAft>
                <a:spcPts val="0"/>
              </a:spcAft>
            </a:pPr>
            <a:endParaRPr lang="fr-BE" sz="1600" b="0" u="sng" kern="0" dirty="0">
              <a:solidFill>
                <a:schemeClr val="tx1"/>
              </a:solidFill>
            </a:endParaRPr>
          </a:p>
        </p:txBody>
      </p:sp>
      <p:pic>
        <p:nvPicPr>
          <p:cNvPr id="6" name="Picture 2" descr="http://thumbs.dreamstime.com/x/fil-givr%C3%A9-de-puissance-de-neige-390869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3" r="74598" b="1"/>
          <a:stretch/>
        </p:blipFill>
        <p:spPr bwMode="auto">
          <a:xfrm>
            <a:off x="9696400" y="1340768"/>
            <a:ext cx="237626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005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2800" i="1" dirty="0"/>
              <a:t>L’heure du bilan</a:t>
            </a:r>
            <a:endParaRPr lang="fr-BE" sz="2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  <a14:imgEffect>
                      <a14:brightnessContrast bright="-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35" t="3137" r="11192" b="53595"/>
          <a:stretch/>
        </p:blipFill>
        <p:spPr>
          <a:xfrm>
            <a:off x="1156446" y="1182285"/>
            <a:ext cx="4787153" cy="5095008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043" y="1182285"/>
            <a:ext cx="3813028" cy="5093576"/>
          </a:xfrm>
          <a:prstGeom prst="rect">
            <a:avLst/>
          </a:prstGeom>
        </p:spPr>
      </p:pic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1344" y="6548439"/>
            <a:ext cx="7365156" cy="306388"/>
          </a:xfrm>
        </p:spPr>
        <p:txBody>
          <a:bodyPr/>
          <a:lstStyle/>
          <a:p>
            <a:pPr>
              <a:defRPr/>
            </a:pPr>
            <a:r>
              <a:rPr lang="fr-BE" dirty="0" smtClean="0"/>
              <a:t>11 mai 2016 – Gestion de crise lors des coupures d'électricité de janvier 2016 en Province de Liège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19311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2800" i="1" dirty="0">
                <a:solidFill>
                  <a:srgbClr val="FFFFFF"/>
                </a:solidFill>
                <a:latin typeface="Arial" charset="0"/>
                <a:ea typeface="ＭＳ Ｐゴシック" pitchFamily="28" charset="-128"/>
              </a:rPr>
              <a:t>L’heure du bilan</a:t>
            </a:r>
            <a:endParaRPr lang="fr-BE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879" y="331883"/>
            <a:ext cx="4318001" cy="323850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1" y="1247404"/>
            <a:ext cx="6194612" cy="464595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890" y="3408931"/>
            <a:ext cx="3872753" cy="2904565"/>
          </a:xfrm>
          <a:prstGeom prst="rect">
            <a:avLst/>
          </a:prstGeom>
        </p:spPr>
      </p:pic>
      <p:sp>
        <p:nvSpPr>
          <p:cNvPr id="9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1344" y="6548439"/>
            <a:ext cx="7365156" cy="306388"/>
          </a:xfrm>
        </p:spPr>
        <p:txBody>
          <a:bodyPr/>
          <a:lstStyle/>
          <a:p>
            <a:pPr>
              <a:defRPr/>
            </a:pPr>
            <a:r>
              <a:rPr lang="fr-BE" dirty="0" smtClean="0"/>
              <a:t>11 mai 2016 – Gestion de crise lors des coupures d'électricité de janvier 2016 en Province de Liège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492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2800" i="1" dirty="0">
                <a:solidFill>
                  <a:srgbClr val="FFFFFF"/>
                </a:solidFill>
                <a:latin typeface="Arial" charset="0"/>
                <a:ea typeface="ＭＳ Ｐゴシック" pitchFamily="28" charset="-128"/>
              </a:rPr>
              <a:t>L’heure du bilan</a:t>
            </a:r>
            <a:endParaRPr lang="fr-BE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629" y="1282419"/>
            <a:ext cx="6275090" cy="46975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99885" y="1869607"/>
            <a:ext cx="4697504" cy="3523128"/>
          </a:xfrm>
          <a:prstGeom prst="rect">
            <a:avLst/>
          </a:prstGeom>
        </p:spPr>
      </p:pic>
      <p:pic>
        <p:nvPicPr>
          <p:cNvPr id="2050" name="Picture 2" descr="Image de Hannut envoyée par Andr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63" y="1210236"/>
            <a:ext cx="4326778" cy="484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1344" y="6548439"/>
            <a:ext cx="7365156" cy="306388"/>
          </a:xfrm>
        </p:spPr>
        <p:txBody>
          <a:bodyPr/>
          <a:lstStyle/>
          <a:p>
            <a:pPr>
              <a:defRPr/>
            </a:pPr>
            <a:r>
              <a:rPr lang="fr-BE" dirty="0" smtClean="0"/>
              <a:t>11 mai 2016 – Gestion de crise lors des coupures d'électricité de janvier 2016 en Province de Liège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8265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0" y="6548439"/>
            <a:ext cx="7556500" cy="306388"/>
          </a:xfrm>
        </p:spPr>
        <p:txBody>
          <a:bodyPr/>
          <a:lstStyle/>
          <a:p>
            <a:pPr>
              <a:defRPr/>
            </a:pPr>
            <a:r>
              <a:rPr lang="fr-BE" smtClean="0"/>
              <a:t>11 mai 2016 – Gestion de crise lors des coupures d'électricité de janvier 2016 en Province de Liège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D5D33-2499-4534-A74A-31CBA2D50D72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119336" y="1083672"/>
            <a:ext cx="11881320" cy="4649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fr-FR" sz="2400" kern="1200" dirty="0" smtClean="0">
                <a:solidFill>
                  <a:srgbClr val="57666F"/>
                </a:solidFill>
                <a:latin typeface="Arial" charset="0"/>
                <a:ea typeface="ＭＳ Ｐゴシック" pitchFamily="84" charset="-128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fr-FR" sz="2000" b="1" kern="1200" dirty="0" smtClean="0">
                <a:solidFill>
                  <a:srgbClr val="05AADA"/>
                </a:solidFill>
                <a:latin typeface="Arial" charset="0"/>
                <a:ea typeface="ＭＳ Ｐゴシック" pitchFamily="84" charset="-128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fr-FR" sz="1600" kern="1200" dirty="0" smtClean="0">
                <a:solidFill>
                  <a:srgbClr val="88949B"/>
                </a:solidFill>
                <a:latin typeface="Arial" charset="0"/>
                <a:ea typeface="ＭＳ Ｐゴシック" pitchFamily="84" charset="-128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fr-FR" sz="1600" kern="1200" baseline="0" dirty="0" smtClean="0">
                <a:solidFill>
                  <a:srgbClr val="88949B"/>
                </a:solidFill>
                <a:latin typeface="Arial" charset="0"/>
                <a:ea typeface="ＭＳ Ｐゴシック" pitchFamily="84" charset="-128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fr-FR" sz="1600" kern="1200" baseline="0" dirty="0" smtClean="0">
                <a:solidFill>
                  <a:srgbClr val="88949B"/>
                </a:solidFill>
                <a:latin typeface="Arial" charset="0"/>
                <a:ea typeface="ＭＳ Ｐゴシック" pitchFamily="8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None/>
              <a:tabLst/>
              <a:defRPr/>
            </a:pPr>
            <a:endParaRPr lang="fr-BE" b="1" i="1" noProof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36353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None/>
              <a:tabLst/>
              <a:defRPr/>
            </a:pPr>
            <a:r>
              <a:rPr lang="fr-BE" sz="2800" b="1" i="1" noProof="0" dirty="0" smtClean="0">
                <a:solidFill>
                  <a:schemeClr val="accent2">
                    <a:lumMod val="75000"/>
                  </a:schemeClr>
                </a:solidFill>
              </a:rPr>
              <a:t>Jeudi 14 janvier 2016, je me couche en mettant mon réveil sonner un peu plus tôt qu’à l’habitude et ceci afin d’éviter les ineffables embarras de circulation lorsque nous avons « 3 flocons de neige » qui tombent sur notre pays …</a:t>
            </a:r>
          </a:p>
          <a:p>
            <a:pPr marL="363538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None/>
              <a:tabLst/>
              <a:defRPr/>
            </a:pPr>
            <a:r>
              <a:rPr kumimoji="0" lang="fr-BE" sz="2800" b="1" i="1" u="none" strike="noStrike" kern="1200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J’étais loin d’imaginer le weekend que nous allions vivre …</a:t>
            </a:r>
            <a:endParaRPr lang="fr-BE" sz="2800" b="0" i="1" dirty="0" smtClean="0">
              <a:solidFill>
                <a:schemeClr val="accent2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2800" i="1" dirty="0"/>
              <a:t>La gestion de la crise lors des coupures d’électricité de janvier 2016 en Province de Liège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2922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2800" i="1" dirty="0"/>
              <a:t>La gestion de la crise lors des coupures d’électricité de janvier 2016 en Province de Liège</a:t>
            </a:r>
            <a:endParaRPr lang="fr-BE" sz="280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D5D33-2499-4534-A74A-31CBA2D50D72}" type="slidenum">
              <a:rPr lang="nl-NL" smtClean="0"/>
              <a:pPr>
                <a:defRPr/>
              </a:pPr>
              <a:t>20</a:t>
            </a:fld>
            <a:endParaRPr lang="nl-NL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2200" y="6548439"/>
            <a:ext cx="8110024" cy="306388"/>
          </a:xfrm>
        </p:spPr>
        <p:txBody>
          <a:bodyPr/>
          <a:lstStyle/>
          <a:p>
            <a:pPr>
              <a:defRPr/>
            </a:pPr>
            <a:r>
              <a:rPr lang="fr-BE" smtClean="0"/>
              <a:t>11 mai 2016 – Gestion de crise lors des coupures d'électricité de janvier 2016 en Province de Liège</a:t>
            </a:r>
            <a:endParaRPr lang="nl-NL" dirty="0"/>
          </a:p>
        </p:txBody>
      </p:sp>
      <p:sp>
        <p:nvSpPr>
          <p:cNvPr id="16" name="ZoneTexte 15"/>
          <p:cNvSpPr txBox="1"/>
          <p:nvPr/>
        </p:nvSpPr>
        <p:spPr>
          <a:xfrm>
            <a:off x="239143" y="1484779"/>
            <a:ext cx="1176151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Un peu de terminologie</a:t>
            </a:r>
            <a:endParaRPr lang="fr-BE" sz="3200" b="1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De l’ordre vers le chaos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Mobilisation difficile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L’heure du bilan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75000"/>
                  </a:schemeClr>
                </a:solidFill>
              </a:rPr>
              <a:t>Quelles leçons tirer ?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Des craintes pour le délestage ?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Conclusions</a:t>
            </a:r>
            <a:endParaRPr lang="fr-BE" sz="3200" b="1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86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9984432" y="6309320"/>
            <a:ext cx="1800200" cy="5040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fr-BE" sz="2800" i="1" dirty="0" smtClean="0"/>
              <a:t>Quelles </a:t>
            </a:r>
            <a:r>
              <a:rPr lang="fr-BE" sz="2800" i="1" dirty="0"/>
              <a:t>leçons tirer </a:t>
            </a:r>
            <a:r>
              <a:rPr lang="fr-BE" sz="2800" i="1" dirty="0" smtClean="0"/>
              <a:t>?</a:t>
            </a:r>
            <a:endParaRPr lang="fr-BE" sz="2800" i="1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D5D33-2499-4534-A74A-31CBA2D50D72}" type="slidenum">
              <a:rPr lang="nl-NL" smtClean="0"/>
              <a:pPr>
                <a:defRPr/>
              </a:pPr>
              <a:t>21</a:t>
            </a:fld>
            <a:endParaRPr lang="nl-NL"/>
          </a:p>
        </p:txBody>
      </p:sp>
      <p:sp>
        <p:nvSpPr>
          <p:cNvPr id="18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1344" y="6548439"/>
            <a:ext cx="7365156" cy="306388"/>
          </a:xfrm>
        </p:spPr>
        <p:txBody>
          <a:bodyPr/>
          <a:lstStyle/>
          <a:p>
            <a:pPr>
              <a:defRPr/>
            </a:pPr>
            <a:r>
              <a:rPr lang="fr-BE" dirty="0" smtClean="0"/>
              <a:t>11 mai 2016 – Gestion de crise lors des coupures d'électricité de janvier 2016 en Province de Liège</a:t>
            </a:r>
            <a:endParaRPr lang="nl-NL" dirty="0"/>
          </a:p>
        </p:txBody>
      </p:sp>
      <p:sp>
        <p:nvSpPr>
          <p:cNvPr id="20" name="Tijdelijke aanduiding voor inhoud 4"/>
          <p:cNvSpPr txBox="1">
            <a:spLocks/>
          </p:cNvSpPr>
          <p:nvPr/>
        </p:nvSpPr>
        <p:spPr>
          <a:xfrm>
            <a:off x="119336" y="1124744"/>
            <a:ext cx="7920880" cy="542369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700" b="1">
                <a:solidFill>
                  <a:srgbClr val="D95121"/>
                </a:solidFill>
                <a:latin typeface="+mn-lt"/>
                <a:ea typeface="+mn-ea"/>
                <a:cs typeface="+mn-cs"/>
              </a:defRPr>
            </a:lvl1pPr>
            <a:lvl2pPr marL="195263" indent="-4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95121"/>
              </a:buClr>
              <a:buFont typeface="Times" pitchFamily="28" charset="0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</a:defRPr>
            </a:lvl2pPr>
            <a:lvl3pPr marL="387350" indent="-1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95121"/>
              </a:buClr>
              <a:buChar char="–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577850" indent="793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28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768350" indent="1060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12255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682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21399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25971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fr-BE" sz="2400" i="1" kern="0" dirty="0" smtClean="0"/>
              <a:t>Réalimenter, oui mais avec la priorité de la sécurité des intervenants et de la population</a:t>
            </a:r>
          </a:p>
          <a:p>
            <a:pPr marL="715963" indent="-354013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896938" algn="l"/>
              </a:tabLst>
            </a:pPr>
            <a:r>
              <a:rPr lang="fr-BE" sz="2000" b="0" i="1" kern="0" dirty="0">
                <a:solidFill>
                  <a:schemeClr val="accent2">
                    <a:lumMod val="75000"/>
                  </a:schemeClr>
                </a:solidFill>
              </a:rPr>
              <a:t>Compétences </a:t>
            </a: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</a:rPr>
              <a:t>techniques à maintenir à un niveau élevé</a:t>
            </a:r>
            <a:endParaRPr lang="fr-BE" sz="2000" b="0" i="1" kern="0" dirty="0">
              <a:solidFill>
                <a:schemeClr val="accent2">
                  <a:lumMod val="75000"/>
                </a:schemeClr>
              </a:solidFill>
            </a:endParaRPr>
          </a:p>
          <a:p>
            <a:pPr marL="715963" indent="-354013">
              <a:buFont typeface="Arial" panose="020B0604020202020204" pitchFamily="34" charset="0"/>
              <a:buChar char="•"/>
              <a:tabLst>
                <a:tab pos="896938" algn="l"/>
              </a:tabLst>
            </a:pPr>
            <a:r>
              <a:rPr lang="fr-BE" sz="2000" b="0" i="1" kern="0" dirty="0">
                <a:solidFill>
                  <a:schemeClr val="accent2">
                    <a:lumMod val="75000"/>
                  </a:schemeClr>
                </a:solidFill>
              </a:rPr>
              <a:t>Travail </a:t>
            </a: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</a:rPr>
              <a:t>méthodique et </a:t>
            </a:r>
            <a:r>
              <a:rPr lang="fr-BE" sz="2000" b="0" i="1" kern="0" dirty="0">
                <a:solidFill>
                  <a:schemeClr val="accent2">
                    <a:lumMod val="75000"/>
                  </a:schemeClr>
                </a:solidFill>
              </a:rPr>
              <a:t>rigoureux </a:t>
            </a:r>
          </a:p>
          <a:p>
            <a:r>
              <a:rPr lang="fr-BE" sz="2400" i="1" kern="0" dirty="0" smtClean="0"/>
              <a:t>Plan Interne d’Urgence d’Intervention</a:t>
            </a:r>
          </a:p>
          <a:p>
            <a:pPr marL="715963" indent="-354013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896938" algn="l"/>
              </a:tabLst>
            </a:pPr>
            <a:r>
              <a:rPr lang="fr-BE" sz="2000" b="0" i="1" kern="0" dirty="0">
                <a:solidFill>
                  <a:schemeClr val="accent2">
                    <a:lumMod val="75000"/>
                  </a:schemeClr>
                </a:solidFill>
              </a:rPr>
              <a:t>Optimisation des aspects Opérationnels</a:t>
            </a:r>
          </a:p>
          <a:p>
            <a:pPr marL="715963" indent="-354013">
              <a:buFont typeface="Arial" panose="020B0604020202020204" pitchFamily="34" charset="0"/>
              <a:buChar char="•"/>
              <a:tabLst>
                <a:tab pos="896938" algn="l"/>
              </a:tabLst>
            </a:pP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</a:rPr>
              <a:t>Amélioration des aspects liés à la communication</a:t>
            </a:r>
            <a:endParaRPr lang="fr-BE" sz="2000" b="0" i="1" kern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167" y="1173966"/>
            <a:ext cx="3664036" cy="5207362"/>
          </a:xfrm>
          <a:prstGeom prst="rect">
            <a:avLst/>
          </a:prstGeom>
        </p:spPr>
      </p:pic>
      <p:graphicFrame>
        <p:nvGraphicFramePr>
          <p:cNvPr id="22" name="Diagramme 21"/>
          <p:cNvGraphicFramePr/>
          <p:nvPr>
            <p:extLst>
              <p:ext uri="{D42A27DB-BD31-4B8C-83A1-F6EECF244321}">
                <p14:modId xmlns:p14="http://schemas.microsoft.com/office/powerpoint/2010/main" val="1445144095"/>
              </p:ext>
            </p:extLst>
          </p:nvPr>
        </p:nvGraphicFramePr>
        <p:xfrm>
          <a:off x="2695754" y="4077072"/>
          <a:ext cx="3040206" cy="2294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60924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9984432" y="6309320"/>
            <a:ext cx="1800200" cy="5040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fr-BE" sz="2800" i="1" dirty="0" smtClean="0"/>
              <a:t>Quelles </a:t>
            </a:r>
            <a:r>
              <a:rPr lang="fr-BE" sz="2800" i="1" dirty="0"/>
              <a:t>leçons tirer </a:t>
            </a:r>
            <a:r>
              <a:rPr lang="fr-BE" sz="2800" i="1" dirty="0" smtClean="0"/>
              <a:t>?</a:t>
            </a:r>
            <a:endParaRPr lang="fr-BE" sz="2800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1438275"/>
            <a:ext cx="11517313" cy="4641850"/>
          </a:xfrm>
        </p:spPr>
        <p:txBody>
          <a:bodyPr/>
          <a:lstStyle/>
          <a:p>
            <a:pPr marL="385762" lvl="2" indent="0">
              <a:buNone/>
            </a:pPr>
            <a:endParaRPr lang="fr-FR" dirty="0"/>
          </a:p>
          <a:p>
            <a:pPr lvl="2"/>
            <a:endParaRPr lang="fr-FR" dirty="0" smtClean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/>
          </p:nvPr>
        </p:nvGraphicFramePr>
        <p:xfrm>
          <a:off x="191344" y="1058299"/>
          <a:ext cx="11809311" cy="54913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12226"/>
                <a:gridCol w="4617121"/>
                <a:gridCol w="6179964"/>
              </a:tblGrid>
              <a:tr h="444574">
                <a:tc>
                  <a:txBody>
                    <a:bodyPr/>
                    <a:lstStyle/>
                    <a:p>
                      <a:pPr algn="ctr"/>
                      <a:r>
                        <a:rPr lang="fr-BE" sz="1200" dirty="0" smtClean="0"/>
                        <a:t>Situation</a:t>
                      </a:r>
                      <a:endParaRPr lang="fr-BE" sz="1200" dirty="0"/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 smtClean="0"/>
                        <a:t>Gestion opérationnelle</a:t>
                      </a:r>
                      <a:endParaRPr lang="fr-BE" sz="1200" dirty="0"/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 smtClean="0"/>
                        <a:t>Communication</a:t>
                      </a:r>
                      <a:endParaRPr lang="fr-BE" sz="1200" dirty="0"/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505298">
                <a:tc>
                  <a:txBody>
                    <a:bodyPr/>
                    <a:lstStyle/>
                    <a:p>
                      <a:pPr algn="ctr"/>
                      <a:r>
                        <a:rPr lang="fr-BE" sz="1100" b="1" dirty="0" smtClean="0"/>
                        <a:t>Normale</a:t>
                      </a:r>
                      <a:endParaRPr lang="fr-BE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fr-BE" sz="1100" dirty="0" smtClean="0"/>
                        <a:t>Si sollicitation externe (médias,</a:t>
                      </a:r>
                      <a:r>
                        <a:rPr lang="fr-BE" sz="1100" baseline="0" dirty="0" smtClean="0"/>
                        <a:t> bourgmestres,…), la personne interrogée appelle</a:t>
                      </a:r>
                      <a:br>
                        <a:rPr lang="fr-BE" sz="1100" baseline="0" dirty="0" smtClean="0"/>
                      </a:br>
                      <a:r>
                        <a:rPr lang="fr-BE" sz="1100" baseline="0" dirty="0" smtClean="0"/>
                        <a:t>le </a:t>
                      </a:r>
                      <a:r>
                        <a:rPr lang="fr-BE" sz="1100" b="1" u="sng" baseline="0" dirty="0" smtClean="0"/>
                        <a:t>04 263 18 93</a:t>
                      </a:r>
                      <a:r>
                        <a:rPr lang="fr-BE" sz="1100" b="0" u="none" baseline="0" dirty="0" smtClean="0"/>
                        <a:t> </a:t>
                      </a:r>
                      <a:r>
                        <a:rPr lang="fr-BE" sz="1100" baseline="0" dirty="0" smtClean="0"/>
                        <a:t>pour obtenir l’information souhaitée.</a:t>
                      </a:r>
                      <a:endParaRPr lang="fr-BE" sz="1100" dirty="0"/>
                    </a:p>
                  </a:txBody>
                  <a:tcPr/>
                </a:tc>
              </a:tr>
              <a:tr h="2916973">
                <a:tc>
                  <a:txBody>
                    <a:bodyPr/>
                    <a:lstStyle/>
                    <a:p>
                      <a:pPr algn="ctr"/>
                      <a:r>
                        <a:rPr lang="fr-BE" sz="1100" b="1" dirty="0" smtClean="0"/>
                        <a:t>Seuil</a:t>
                      </a:r>
                      <a:r>
                        <a:rPr lang="fr-BE" sz="1100" b="1" baseline="0" dirty="0" smtClean="0"/>
                        <a:t> 1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fr-BE" sz="11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arenR"/>
                      </a:pPr>
                      <a:r>
                        <a:rPr lang="fr-BE" sz="1100" dirty="0" smtClean="0"/>
                        <a:t>Evaluation de la situation par le responsable</a:t>
                      </a:r>
                      <a:br>
                        <a:rPr lang="fr-BE" sz="1100" dirty="0" smtClean="0"/>
                      </a:br>
                      <a:r>
                        <a:rPr lang="fr-BE" sz="1100" dirty="0" smtClean="0"/>
                        <a:t>du poste de conduite (B. Alexandre)</a:t>
                      </a:r>
                      <a:r>
                        <a:rPr lang="fr-BE" sz="1100" baseline="0" dirty="0" smtClean="0"/>
                        <a:t> ou</a:t>
                      </a:r>
                      <a:br>
                        <a:rPr lang="fr-BE" sz="1100" baseline="0" dirty="0" smtClean="0"/>
                      </a:br>
                      <a:r>
                        <a:rPr lang="fr-BE" sz="1100" baseline="0" dirty="0" smtClean="0"/>
                        <a:t>par Cadre de garde.</a:t>
                      </a:r>
                      <a:br>
                        <a:rPr lang="fr-BE" sz="1100" baseline="0" dirty="0" smtClean="0"/>
                      </a:br>
                      <a:r>
                        <a:rPr lang="fr-BE" sz="1100" baseline="0" dirty="0" smtClean="0"/>
                        <a:t>La situation est maitrisée par l’intermédiaire</a:t>
                      </a:r>
                      <a:br>
                        <a:rPr lang="fr-BE" sz="1100" baseline="0" dirty="0" smtClean="0"/>
                      </a:br>
                      <a:r>
                        <a:rPr lang="fr-BE" sz="1100" baseline="0" dirty="0" smtClean="0"/>
                        <a:t>des effectifs présents ou des effectifs de garde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fr-BE" sz="1100" b="1" baseline="0" dirty="0" smtClean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BE" sz="1100" baseline="0" dirty="0" smtClean="0"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fr-BE" sz="1100" b="1" baseline="0" dirty="0" smtClean="0">
                          <a:sym typeface="Wingdings" panose="05000000000000000000" pitchFamily="2" charset="2"/>
                        </a:rPr>
                        <a:t>pas de mise en place d’une cellule interne au poste de conduite</a:t>
                      </a:r>
                      <a:endParaRPr lang="fr-BE" sz="1100" b="1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1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1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1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100" dirty="0" smtClean="0"/>
                    </a:p>
                    <a:p>
                      <a:pPr marL="228600" indent="-228600">
                        <a:buFont typeface="+mj-lt"/>
                        <a:buAutoNum type="arabicParenR" startAt="2"/>
                      </a:pPr>
                      <a:r>
                        <a:rPr lang="fr-BE" sz="1100" dirty="0" smtClean="0"/>
                        <a:t>Evaluation de la situation par le responsable</a:t>
                      </a:r>
                      <a:br>
                        <a:rPr lang="fr-BE" sz="1100" dirty="0" smtClean="0"/>
                      </a:br>
                      <a:r>
                        <a:rPr lang="fr-BE" sz="1100" dirty="0" smtClean="0"/>
                        <a:t>du poste de conduite (B. Alexandre)</a:t>
                      </a:r>
                      <a:r>
                        <a:rPr lang="fr-BE" sz="1100" baseline="0" dirty="0" smtClean="0"/>
                        <a:t> ou</a:t>
                      </a:r>
                      <a:br>
                        <a:rPr lang="fr-BE" sz="1100" baseline="0" dirty="0" smtClean="0"/>
                      </a:br>
                      <a:r>
                        <a:rPr lang="fr-BE" sz="1100" baseline="0" dirty="0" smtClean="0"/>
                        <a:t>par Cadre de garde.</a:t>
                      </a:r>
                      <a:br>
                        <a:rPr lang="fr-BE" sz="1100" baseline="0" dirty="0" smtClean="0"/>
                      </a:br>
                      <a:r>
                        <a:rPr lang="fr-BE" sz="1100" baseline="0" dirty="0" smtClean="0"/>
                        <a:t>La situation nécessite de rappeler du personnel</a:t>
                      </a:r>
                      <a:br>
                        <a:rPr lang="fr-BE" sz="1100" baseline="0" dirty="0" smtClean="0"/>
                      </a:br>
                      <a:r>
                        <a:rPr lang="fr-BE" sz="1100" baseline="0" dirty="0" smtClean="0"/>
                        <a:t>(internes et/ou sous-traitants)</a:t>
                      </a:r>
                    </a:p>
                    <a:p>
                      <a:pPr marL="0" lvl="0" indent="0">
                        <a:buFont typeface="+mj-lt"/>
                        <a:buNone/>
                      </a:pPr>
                      <a:r>
                        <a:rPr lang="fr-BE" sz="1100" b="1" baseline="0" dirty="0" smtClean="0">
                          <a:sym typeface="Wingdings" panose="05000000000000000000" pitchFamily="2" charset="2"/>
                        </a:rPr>
                        <a:t> mise en place d’une cellule interne au poste de conduite</a:t>
                      </a:r>
                      <a:endParaRPr lang="fr-BE" sz="1100" b="1" baseline="0" dirty="0" smtClean="0"/>
                    </a:p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85800" lvl="1" indent="-228600">
                        <a:buFont typeface="+mj-lt"/>
                        <a:buAutoNum type="arabicParenR"/>
                      </a:pPr>
                      <a:r>
                        <a:rPr lang="fr-BE" sz="1100" dirty="0" smtClean="0"/>
                        <a:t>Responsable du poste de conduite ou cadre de garde envoie informations</a:t>
                      </a:r>
                      <a:r>
                        <a:rPr lang="fr-BE" sz="1100" baseline="0" dirty="0" smtClean="0"/>
                        <a:t> via SMS vers S. Moreau, B. Bayer, G. Simon, Ch. De Laet, L. Martin, M. </a:t>
                      </a:r>
                      <a:r>
                        <a:rPr lang="fr-BE" sz="1100" baseline="0" dirty="0" err="1" smtClean="0"/>
                        <a:t>Pesché</a:t>
                      </a:r>
                      <a:r>
                        <a:rPr lang="fr-BE" sz="1100" baseline="0" dirty="0" smtClean="0"/>
                        <a:t> et P. </a:t>
                      </a:r>
                      <a:r>
                        <a:rPr lang="fr-BE" sz="1100" baseline="0" dirty="0" err="1" smtClean="0"/>
                        <a:t>Blocry</a:t>
                      </a:r>
                      <a:r>
                        <a:rPr lang="fr-BE" sz="1100" baseline="0" dirty="0" smtClean="0"/>
                        <a:t>.</a:t>
                      </a:r>
                    </a:p>
                    <a:p>
                      <a:pPr lvl="2"/>
                      <a:endParaRPr lang="fr-BE" sz="1100" b="1" u="sng" baseline="0" dirty="0" smtClean="0"/>
                    </a:p>
                    <a:p>
                      <a:pPr lvl="2"/>
                      <a:r>
                        <a:rPr lang="fr-BE" sz="1100" b="1" u="sng" baseline="0" dirty="0" smtClean="0"/>
                        <a:t>Contenu du message</a:t>
                      </a:r>
                    </a:p>
                    <a:p>
                      <a:pPr lvl="2"/>
                      <a:endParaRPr lang="fr-BE" sz="1100" b="1" u="sng" baseline="0" dirty="0" smtClean="0"/>
                    </a:p>
                    <a:p>
                      <a:pPr marL="1085850" lvl="2" indent="-171450">
                        <a:buFont typeface="Arial" panose="020B0604020202020204" pitchFamily="34" charset="0"/>
                        <a:buChar char="•"/>
                      </a:pPr>
                      <a:r>
                        <a:rPr lang="fr-BE" sz="1100" baseline="0" dirty="0" smtClean="0"/>
                        <a:t>Communes impactées</a:t>
                      </a:r>
                    </a:p>
                    <a:p>
                      <a:pPr marL="1085850" lvl="2" indent="-171450">
                        <a:buFont typeface="Arial" panose="020B0604020202020204" pitchFamily="34" charset="0"/>
                        <a:buChar char="•"/>
                      </a:pPr>
                      <a:r>
                        <a:rPr lang="fr-BE" sz="1100" baseline="0" dirty="0" smtClean="0"/>
                        <a:t>Délais : heure(s) de début et délais de résolution présumés</a:t>
                      </a:r>
                    </a:p>
                    <a:p>
                      <a:pPr marL="1085850" lvl="2" indent="-171450">
                        <a:buFont typeface="Arial" panose="020B0604020202020204" pitchFamily="34" charset="0"/>
                        <a:buChar char="•"/>
                      </a:pPr>
                      <a:r>
                        <a:rPr lang="fr-BE" sz="1100" baseline="0" dirty="0" smtClean="0"/>
                        <a:t>Causes présumées (si connues)</a:t>
                      </a:r>
                    </a:p>
                    <a:p>
                      <a:pPr marL="1085850" lvl="2" indent="-171450">
                        <a:buFont typeface="Arial" panose="020B0604020202020204" pitchFamily="34" charset="0"/>
                        <a:buChar char="•"/>
                      </a:pPr>
                      <a:r>
                        <a:rPr lang="fr-BE" sz="1100" baseline="0" dirty="0" smtClean="0"/>
                        <a:t>Client(s) impactés (si connus)</a:t>
                      </a:r>
                    </a:p>
                    <a:p>
                      <a:endParaRPr lang="fr-BE" sz="1100" baseline="0" dirty="0" smtClean="0"/>
                    </a:p>
                    <a:p>
                      <a:pPr lvl="1"/>
                      <a:r>
                        <a:rPr lang="fr-BE" sz="1100" baseline="0" dirty="0" smtClean="0"/>
                        <a:t>2)        Responsable du poste de conduite ou le cadre de garde contacte P. </a:t>
                      </a:r>
                      <a:r>
                        <a:rPr lang="fr-BE" sz="1100" baseline="0" dirty="0" err="1" smtClean="0"/>
                        <a:t>Blocry</a:t>
                      </a:r>
                      <a:r>
                        <a:rPr lang="fr-BE" sz="1100" baseline="0" dirty="0" smtClean="0"/>
                        <a:t> </a:t>
                      </a:r>
                    </a:p>
                    <a:p>
                      <a:endParaRPr lang="fr-BE" sz="1100" baseline="0" dirty="0" smtClean="0"/>
                    </a:p>
                    <a:p>
                      <a:pPr lvl="2"/>
                      <a:r>
                        <a:rPr lang="fr-BE" sz="1100" baseline="0" dirty="0" smtClean="0"/>
                        <a:t>Mise en place d’une conférence téléphonique si nécessaire et évaluation des moyens de communication à mettre en œuvre (répétable au besoin, en fonction de l’évolution de l’intervention)</a:t>
                      </a:r>
                    </a:p>
                    <a:p>
                      <a:endParaRPr lang="fr-BE" sz="1100" baseline="0" dirty="0" smtClean="0"/>
                    </a:p>
                  </a:txBody>
                  <a:tcPr/>
                </a:tc>
              </a:tr>
              <a:tr h="1593620">
                <a:tc>
                  <a:txBody>
                    <a:bodyPr/>
                    <a:lstStyle/>
                    <a:p>
                      <a:pPr algn="ctr"/>
                      <a:r>
                        <a:rPr lang="fr-BE" sz="1100" b="1" dirty="0" smtClean="0"/>
                        <a:t>Seuil 2</a:t>
                      </a:r>
                      <a:endParaRPr lang="fr-BE" sz="11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BE" sz="1100" dirty="0" smtClean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BE" sz="1100" dirty="0" smtClean="0"/>
                        <a:t>Activation PIUI (</a:t>
                      </a:r>
                      <a:r>
                        <a:rPr lang="fr-BE" sz="1100" b="1" dirty="0" smtClean="0"/>
                        <a:t>P</a:t>
                      </a:r>
                      <a:r>
                        <a:rPr lang="fr-BE" sz="1100" dirty="0" smtClean="0"/>
                        <a:t>lan </a:t>
                      </a:r>
                      <a:r>
                        <a:rPr lang="fr-BE" sz="1100" b="1" dirty="0" smtClean="0"/>
                        <a:t>I</a:t>
                      </a:r>
                      <a:r>
                        <a:rPr lang="fr-BE" sz="1100" dirty="0" smtClean="0"/>
                        <a:t>nterne d’</a:t>
                      </a:r>
                      <a:r>
                        <a:rPr lang="fr-BE" sz="1100" b="1" dirty="0" smtClean="0"/>
                        <a:t>U</a:t>
                      </a:r>
                      <a:r>
                        <a:rPr lang="fr-BE" sz="1100" dirty="0" smtClean="0"/>
                        <a:t>rgence</a:t>
                      </a:r>
                      <a:br>
                        <a:rPr lang="fr-BE" sz="1100" dirty="0" smtClean="0"/>
                      </a:br>
                      <a:r>
                        <a:rPr lang="fr-BE" sz="1100" dirty="0" smtClean="0"/>
                        <a:t>et d’</a:t>
                      </a:r>
                      <a:r>
                        <a:rPr lang="fr-BE" sz="1100" b="1" dirty="0" smtClean="0"/>
                        <a:t>I</a:t>
                      </a:r>
                      <a:r>
                        <a:rPr lang="fr-BE" sz="1100" dirty="0" smtClean="0"/>
                        <a:t>ntervention)</a:t>
                      </a:r>
                    </a:p>
                    <a:p>
                      <a:endParaRPr lang="fr-BE" sz="1100" dirty="0" smtClean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BE" sz="1100" dirty="0" smtClean="0"/>
                        <a:t>Mise</a:t>
                      </a:r>
                      <a:r>
                        <a:rPr lang="fr-BE" sz="1100" baseline="0" dirty="0" smtClean="0"/>
                        <a:t> en place de la cellule de crise</a:t>
                      </a:r>
                      <a:br>
                        <a:rPr lang="fr-BE" sz="1100" baseline="0" dirty="0" smtClean="0"/>
                      </a:br>
                      <a:r>
                        <a:rPr lang="fr-BE" sz="1100" baseline="0" dirty="0" smtClean="0"/>
                        <a:t>au poste de conduite</a:t>
                      </a:r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543050" lvl="3" indent="-171450">
                        <a:buFont typeface="Arial" panose="020B0604020202020204" pitchFamily="34" charset="0"/>
                        <a:buChar char="•"/>
                      </a:pPr>
                      <a:r>
                        <a:rPr lang="fr-BE" sz="1100" dirty="0" smtClean="0"/>
                        <a:t>Relais internes vers CA, </a:t>
                      </a:r>
                      <a:r>
                        <a:rPr lang="fr-BE" sz="1100" dirty="0" err="1" smtClean="0"/>
                        <a:t>ComDir</a:t>
                      </a:r>
                      <a:r>
                        <a:rPr lang="fr-BE" sz="1100" dirty="0" smtClean="0"/>
                        <a:t>,</a:t>
                      </a:r>
                      <a:r>
                        <a:rPr lang="fr-BE" sz="1100" baseline="0" dirty="0" smtClean="0"/>
                        <a:t> Communes, Impétrants</a:t>
                      </a:r>
                    </a:p>
                    <a:p>
                      <a:pPr marL="1543050" lvl="3" indent="-171450">
                        <a:buFont typeface="Arial" panose="020B0604020202020204" pitchFamily="34" charset="0"/>
                        <a:buChar char="•"/>
                      </a:pPr>
                      <a:r>
                        <a:rPr lang="fr-BE" sz="1100" baseline="0" dirty="0" smtClean="0"/>
                        <a:t>Responsable Communication :</a:t>
                      </a:r>
                    </a:p>
                    <a:p>
                      <a:pPr lvl="1"/>
                      <a:endParaRPr lang="fr-BE" sz="1100" baseline="0" dirty="0" smtClean="0"/>
                    </a:p>
                    <a:p>
                      <a:pPr marL="2000250" lvl="4" indent="-171450">
                        <a:buFont typeface="Wingdings" panose="05000000000000000000" pitchFamily="2" charset="2"/>
                        <a:buChar char="ü"/>
                      </a:pPr>
                      <a:r>
                        <a:rPr lang="fr-BE" sz="1100" baseline="0" dirty="0" smtClean="0"/>
                        <a:t>Communiqué de presse</a:t>
                      </a:r>
                    </a:p>
                    <a:p>
                      <a:pPr marL="2000250" lvl="4" indent="-171450">
                        <a:buFont typeface="Wingdings" panose="05000000000000000000" pitchFamily="2" charset="2"/>
                        <a:buChar char="ü"/>
                      </a:pPr>
                      <a:r>
                        <a:rPr lang="fr-BE" sz="1100" baseline="0" dirty="0" smtClean="0"/>
                        <a:t>Message Call Center</a:t>
                      </a:r>
                    </a:p>
                    <a:p>
                      <a:pPr marL="2000250" lvl="4" indent="-171450">
                        <a:buFont typeface="Wingdings" panose="05000000000000000000" pitchFamily="2" charset="2"/>
                        <a:buChar char="ü"/>
                      </a:pPr>
                      <a:r>
                        <a:rPr lang="fr-BE" sz="1100" baseline="0" dirty="0" smtClean="0"/>
                        <a:t>Site internet</a:t>
                      </a:r>
                    </a:p>
                    <a:p>
                      <a:pPr marL="2000250" lvl="4" indent="-171450">
                        <a:buFont typeface="Wingdings" panose="05000000000000000000" pitchFamily="2" charset="2"/>
                        <a:buChar char="ü"/>
                      </a:pPr>
                      <a:r>
                        <a:rPr lang="fr-BE" sz="1100" baseline="0" dirty="0" smtClean="0"/>
                        <a:t>Réseaux sociaux</a:t>
                      </a:r>
                    </a:p>
                    <a:p>
                      <a:pPr marL="2000250" lvl="4" indent="-171450">
                        <a:buFont typeface="Wingdings" panose="05000000000000000000" pitchFamily="2" charset="2"/>
                        <a:buChar char="ü"/>
                      </a:pPr>
                      <a:r>
                        <a:rPr lang="fr-BE" sz="1100" baseline="0" dirty="0" smtClean="0"/>
                        <a:t>Interviews</a:t>
                      </a:r>
                    </a:p>
                    <a:p>
                      <a:pPr marL="2000250" lvl="4" indent="-171450">
                        <a:buFont typeface="Wingdings" panose="05000000000000000000" pitchFamily="2" charset="2"/>
                        <a:buChar char="ü"/>
                      </a:pPr>
                      <a:r>
                        <a:rPr lang="fr-BE" sz="1100" baseline="0" dirty="0" smtClean="0"/>
                        <a:t>…</a:t>
                      </a:r>
                      <a:endParaRPr lang="fr-BE" sz="1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Rectangle à coins arrondis 1"/>
          <p:cNvSpPr/>
          <p:nvPr/>
        </p:nvSpPr>
        <p:spPr bwMode="auto">
          <a:xfrm>
            <a:off x="4655840" y="5085184"/>
            <a:ext cx="2376264" cy="631875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rPr>
              <a:t>Préparation d’une information claire et vulgarisée par</a:t>
            </a:r>
            <a:br>
              <a:rPr kumimoji="0" lang="fr-BE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rPr>
            </a:br>
            <a:r>
              <a:rPr kumimoji="0" lang="fr-BE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rPr>
              <a:t>Ch.</a:t>
            </a:r>
            <a:r>
              <a:rPr kumimoji="0" lang="fr-BE" sz="105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rPr>
              <a:t> De Laet et/ou L. </a:t>
            </a:r>
            <a:r>
              <a:rPr kumimoji="0" lang="fr-BE" sz="105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28" charset="-128"/>
              </a:rPr>
              <a:t>Warichet</a:t>
            </a:r>
            <a:endParaRPr kumimoji="0" lang="fr-BE" sz="105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7" name="Rectangle à coins arrondis 6"/>
          <p:cNvSpPr/>
          <p:nvPr/>
        </p:nvSpPr>
        <p:spPr bwMode="auto">
          <a:xfrm>
            <a:off x="4655840" y="6021288"/>
            <a:ext cx="2376263" cy="43507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Information PLANU </a:t>
            </a:r>
            <a:r>
              <a:rPr lang="fr-BE" sz="1200" b="1" dirty="0" smtClean="0"/>
              <a:t>Gouverneur</a:t>
            </a:r>
            <a:endParaRPr kumimoji="0" lang="fr-BE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Flèche vers le bas 7"/>
          <p:cNvSpPr/>
          <p:nvPr/>
        </p:nvSpPr>
        <p:spPr bwMode="auto">
          <a:xfrm>
            <a:off x="5771964" y="5733256"/>
            <a:ext cx="108012" cy="216024"/>
          </a:xfrm>
          <a:prstGeom prst="down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0" name="Flèche droite 9"/>
          <p:cNvSpPr/>
          <p:nvPr/>
        </p:nvSpPr>
        <p:spPr bwMode="auto">
          <a:xfrm>
            <a:off x="5303912" y="2564904"/>
            <a:ext cx="936104" cy="288032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2" name="Flèche droite 11"/>
          <p:cNvSpPr/>
          <p:nvPr/>
        </p:nvSpPr>
        <p:spPr bwMode="auto">
          <a:xfrm>
            <a:off x="5303912" y="3975694"/>
            <a:ext cx="936104" cy="288527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6" name="Flèche gauche 5"/>
          <p:cNvSpPr/>
          <p:nvPr/>
        </p:nvSpPr>
        <p:spPr bwMode="auto">
          <a:xfrm>
            <a:off x="5303912" y="1628800"/>
            <a:ext cx="936104" cy="288215"/>
          </a:xfrm>
          <a:prstGeom prst="lef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3" name="Flèche courbée vers la droite 12"/>
          <p:cNvSpPr/>
          <p:nvPr/>
        </p:nvSpPr>
        <p:spPr bwMode="auto">
          <a:xfrm>
            <a:off x="6528048" y="3861048"/>
            <a:ext cx="201422" cy="282090"/>
          </a:xfrm>
          <a:prstGeom prst="curved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D5D33-2499-4534-A74A-31CBA2D50D72}" type="slidenum">
              <a:rPr lang="nl-NL" smtClean="0"/>
              <a:pPr>
                <a:defRPr/>
              </a:pPr>
              <a:t>22</a:t>
            </a:fld>
            <a:endParaRPr lang="nl-NL"/>
          </a:p>
        </p:txBody>
      </p:sp>
      <p:sp>
        <p:nvSpPr>
          <p:cNvPr id="15" name="Flèche droite 14"/>
          <p:cNvSpPr/>
          <p:nvPr/>
        </p:nvSpPr>
        <p:spPr bwMode="auto">
          <a:xfrm>
            <a:off x="6906433" y="5301208"/>
            <a:ext cx="367341" cy="144016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631504" y="2477214"/>
            <a:ext cx="6048672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chemeClr val="bg1"/>
                </a:solidFill>
              </a:rPr>
              <a:t>Seuil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1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 smtClean="0">
                <a:solidFill>
                  <a:schemeClr val="bg1"/>
                </a:solidFill>
              </a:rPr>
              <a:t>Accident mortel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 smtClean="0">
                <a:solidFill>
                  <a:schemeClr val="bg1"/>
                </a:solidFill>
              </a:rPr>
              <a:t>1 sous-station sans courant pendant plus d’une heure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 smtClean="0">
                <a:solidFill>
                  <a:schemeClr val="bg1"/>
                </a:solidFill>
              </a:rPr>
              <a:t>10 départs déclenchés simultanément et pendant plus d’une heure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 smtClean="0">
                <a:solidFill>
                  <a:schemeClr val="bg1"/>
                </a:solidFill>
              </a:rPr>
              <a:t>Mise en place d’un centre de crise communal suite à une panne d’électricité</a:t>
            </a:r>
          </a:p>
          <a:p>
            <a:endParaRPr lang="fr-BE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1631504" y="4679712"/>
            <a:ext cx="6048672" cy="2031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chemeClr val="bg1"/>
                </a:solidFill>
              </a:rPr>
              <a:t>Seuil 2</a:t>
            </a:r>
          </a:p>
          <a:p>
            <a:endParaRPr lang="fr-BE" sz="1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 smtClean="0">
                <a:solidFill>
                  <a:schemeClr val="bg1"/>
                </a:solidFill>
              </a:rPr>
              <a:t>1 sous-station sans courant pendant plus de 6 heures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 smtClean="0">
                <a:solidFill>
                  <a:schemeClr val="bg1"/>
                </a:solidFill>
              </a:rPr>
              <a:t>10 départs déclenchés simultanément et pendant plus de 6 heures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 smtClean="0">
                <a:solidFill>
                  <a:schemeClr val="bg1"/>
                </a:solidFill>
              </a:rPr>
              <a:t>Mise en place d’un centre de crise communal suite à une panne d’électricité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 smtClean="0">
                <a:solidFill>
                  <a:schemeClr val="bg1"/>
                </a:solidFill>
              </a:rPr>
              <a:t>Mise en place du centre de crise Provincial suite à une panne d’électricité</a:t>
            </a:r>
          </a:p>
          <a:p>
            <a:endParaRPr lang="fr-BE" sz="1400" dirty="0"/>
          </a:p>
        </p:txBody>
      </p:sp>
      <p:sp>
        <p:nvSpPr>
          <p:cNvPr id="18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1344" y="6548439"/>
            <a:ext cx="7365156" cy="306388"/>
          </a:xfrm>
        </p:spPr>
        <p:txBody>
          <a:bodyPr/>
          <a:lstStyle/>
          <a:p>
            <a:pPr>
              <a:defRPr/>
            </a:pPr>
            <a:r>
              <a:rPr lang="fr-BE" dirty="0" smtClean="0"/>
              <a:t>11 mai 2016 – Gestion de crise lors des coupures d'électricité de janvier 2016 en Province de Liège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56192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2800" i="1" dirty="0"/>
              <a:t>La gestion de la crise lors des coupures d’électricité de janvier 2016 en Province de Liège</a:t>
            </a:r>
            <a:endParaRPr lang="fr-BE" sz="280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D5D33-2499-4534-A74A-31CBA2D50D72}" type="slidenum">
              <a:rPr lang="nl-NL" smtClean="0"/>
              <a:pPr>
                <a:defRPr/>
              </a:pPr>
              <a:t>23</a:t>
            </a:fld>
            <a:endParaRPr lang="nl-NL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2200" y="6548439"/>
            <a:ext cx="8110024" cy="306388"/>
          </a:xfrm>
        </p:spPr>
        <p:txBody>
          <a:bodyPr/>
          <a:lstStyle/>
          <a:p>
            <a:pPr>
              <a:defRPr/>
            </a:pPr>
            <a:r>
              <a:rPr lang="fr-BE" smtClean="0"/>
              <a:t>11 mai 2016 – Gestion de crise lors des coupures d'électricité de janvier 2016 en Province de Liège</a:t>
            </a:r>
            <a:endParaRPr lang="nl-NL" dirty="0"/>
          </a:p>
        </p:txBody>
      </p:sp>
      <p:sp>
        <p:nvSpPr>
          <p:cNvPr id="16" name="ZoneTexte 15"/>
          <p:cNvSpPr txBox="1"/>
          <p:nvPr/>
        </p:nvSpPr>
        <p:spPr>
          <a:xfrm>
            <a:off x="239143" y="1484779"/>
            <a:ext cx="1176151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Un peu de terminologie</a:t>
            </a:r>
            <a:endParaRPr lang="fr-BE" sz="3200" b="1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De l’ordre vers le chaos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Mobilisation difficile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L’heure du bilan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Quelles leçons tirer ?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75000"/>
                  </a:schemeClr>
                </a:solidFill>
              </a:rPr>
              <a:t>Des craintes pour le délestage ?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Conclusions</a:t>
            </a:r>
            <a:endParaRPr lang="fr-BE" sz="3200" b="1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948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1"/>
            <a:r>
              <a:rPr lang="fr-BE" sz="2800" i="1" dirty="0"/>
              <a:t>Des craintes pour le délestage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D5D33-2499-4534-A74A-31CBA2D50D72}" type="slidenum">
              <a:rPr lang="nl-NL" smtClean="0"/>
              <a:pPr>
                <a:defRPr/>
              </a:pPr>
              <a:t>24</a:t>
            </a:fld>
            <a:endParaRPr lang="nl-NL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82749" y="1196752"/>
            <a:ext cx="11373891" cy="547260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700" b="1">
                <a:solidFill>
                  <a:srgbClr val="D95121"/>
                </a:solidFill>
                <a:latin typeface="+mn-lt"/>
                <a:ea typeface="+mn-ea"/>
                <a:cs typeface="+mn-cs"/>
              </a:defRPr>
            </a:lvl1pPr>
            <a:lvl2pPr marL="195263" indent="-4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95121"/>
              </a:buClr>
              <a:buFont typeface="Times" pitchFamily="28" charset="0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</a:defRPr>
            </a:lvl2pPr>
            <a:lvl3pPr marL="387350" indent="-1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95121"/>
              </a:buClr>
              <a:buChar char="–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577850" indent="793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28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768350" indent="1060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12255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682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21399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25971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fr-BE" sz="2400" i="1" kern="0" dirty="0" smtClean="0"/>
              <a:t>Contexte Alimentation </a:t>
            </a:r>
            <a:r>
              <a:rPr lang="fr-BE" sz="2400" i="1" kern="0" dirty="0"/>
              <a:t>Electrique de la Belgique</a:t>
            </a:r>
          </a:p>
          <a:p>
            <a:pPr>
              <a:buFontTx/>
              <a:buChar char="-"/>
            </a:pP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</a:rPr>
              <a:t>une </a:t>
            </a:r>
            <a:r>
              <a:rPr lang="fr-BE" sz="2000" b="0" i="1" kern="0" dirty="0">
                <a:solidFill>
                  <a:schemeClr val="accent2">
                    <a:lumMod val="75000"/>
                  </a:schemeClr>
                </a:solidFill>
              </a:rPr>
              <a:t>consommation de pointe située entre 12.000 et 13.000 MW</a:t>
            </a:r>
          </a:p>
          <a:p>
            <a:pPr>
              <a:buFontTx/>
              <a:buChar char="-"/>
            </a:pPr>
            <a:r>
              <a:rPr lang="fr-BE" sz="2000" b="0" i="1" kern="0" dirty="0">
                <a:solidFill>
                  <a:schemeClr val="accent2">
                    <a:lumMod val="75000"/>
                  </a:schemeClr>
                </a:solidFill>
              </a:rPr>
              <a:t>naturellement </a:t>
            </a: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</a:rPr>
              <a:t>importatrice</a:t>
            </a:r>
            <a:endParaRPr lang="fr-BE" sz="2000" b="0" i="1" kern="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r>
              <a:rPr lang="fr-BE" sz="2000" b="0" i="1" kern="0" dirty="0">
                <a:solidFill>
                  <a:schemeClr val="accent2">
                    <a:lumMod val="75000"/>
                  </a:schemeClr>
                </a:solidFill>
              </a:rPr>
              <a:t>fragilisée </a:t>
            </a: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</a:rPr>
              <a:t>lorsque des centrales </a:t>
            </a:r>
            <a:r>
              <a:rPr lang="fr-BE" sz="2000" b="0" i="1" kern="0" dirty="0">
                <a:solidFill>
                  <a:schemeClr val="accent2">
                    <a:lumMod val="75000"/>
                  </a:schemeClr>
                </a:solidFill>
              </a:rPr>
              <a:t>nucléaires </a:t>
            </a: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</a:rPr>
              <a:t>sont à l’arrêt</a:t>
            </a:r>
            <a:endParaRPr lang="fr-BE" sz="2000" b="0" i="1" kern="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</a:rPr>
              <a:t>La </a:t>
            </a:r>
            <a:r>
              <a:rPr lang="fr-BE" sz="2000" b="0" i="1" kern="0" dirty="0">
                <a:solidFill>
                  <a:schemeClr val="accent2">
                    <a:lumMod val="75000"/>
                  </a:schemeClr>
                </a:solidFill>
              </a:rPr>
              <a:t>combinaison de ces 3 éléments </a:t>
            </a: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</a:rPr>
              <a:t>peut conduire </a:t>
            </a:r>
            <a:r>
              <a:rPr lang="fr-BE" sz="2000" b="0" i="1" kern="0" dirty="0">
                <a:solidFill>
                  <a:schemeClr val="accent2">
                    <a:lumMod val="75000"/>
                  </a:schemeClr>
                </a:solidFill>
              </a:rPr>
              <a:t>à un déséquilibre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</a:pPr>
            <a:r>
              <a:rPr lang="fr-BE" sz="2000" i="1" kern="0" dirty="0" smtClean="0">
                <a:solidFill>
                  <a:schemeClr val="accent2">
                    <a:lumMod val="75000"/>
                  </a:schemeClr>
                </a:solidFill>
              </a:rPr>
              <a:t>PRODUCTION </a:t>
            </a:r>
            <a:r>
              <a:rPr lang="fr-BE" sz="2000" i="1" kern="0" dirty="0">
                <a:solidFill>
                  <a:schemeClr val="accent2">
                    <a:lumMod val="75000"/>
                  </a:schemeClr>
                </a:solidFill>
              </a:rPr>
              <a:t>&lt; CONSOMMATION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</a:rPr>
              <a:t>Il </a:t>
            </a:r>
            <a:r>
              <a:rPr lang="fr-BE" sz="2000" b="0" i="1" kern="0" dirty="0">
                <a:solidFill>
                  <a:schemeClr val="accent2">
                    <a:lumMod val="75000"/>
                  </a:schemeClr>
                </a:solidFill>
              </a:rPr>
              <a:t>est impératif de prendre des mesures conservatrices pour éviter le </a:t>
            </a: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</a:rPr>
              <a:t>BLACK-OUT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</a:rPr>
              <a:t>Mesures </a:t>
            </a:r>
            <a:r>
              <a:rPr lang="fr-BE" sz="2000" b="0" i="1" kern="0" dirty="0">
                <a:solidFill>
                  <a:schemeClr val="accent2">
                    <a:lumMod val="75000"/>
                  </a:schemeClr>
                </a:solidFill>
              </a:rPr>
              <a:t>prévues pour assurer l’approvisionnement et limiter le risque de pénurie</a:t>
            </a:r>
          </a:p>
          <a:p>
            <a:pPr lvl="3">
              <a:buFont typeface="Arial" pitchFamily="34" charset="0"/>
              <a:buChar char="•"/>
            </a:pPr>
            <a:r>
              <a:rPr lang="fr-BE" sz="2000" i="1" kern="0" dirty="0" smtClean="0">
                <a:solidFill>
                  <a:schemeClr val="accent2">
                    <a:lumMod val="75000"/>
                  </a:schemeClr>
                </a:solidFill>
              </a:rPr>
              <a:t>capacité d’importation</a:t>
            </a:r>
            <a:endParaRPr lang="fr-BE" sz="2000" i="1" kern="0" dirty="0">
              <a:solidFill>
                <a:schemeClr val="accent2">
                  <a:lumMod val="75000"/>
                </a:schemeClr>
              </a:solidFill>
            </a:endParaRPr>
          </a:p>
          <a:p>
            <a:pPr lvl="3">
              <a:buFont typeface="Arial" pitchFamily="34" charset="0"/>
              <a:buChar char="•"/>
            </a:pPr>
            <a:r>
              <a:rPr lang="fr-BE" sz="2000" i="1" kern="0" dirty="0">
                <a:solidFill>
                  <a:schemeClr val="accent2">
                    <a:lumMod val="75000"/>
                  </a:schemeClr>
                </a:solidFill>
              </a:rPr>
              <a:t>réserve </a:t>
            </a:r>
            <a:r>
              <a:rPr lang="fr-BE" sz="2000" i="1" kern="0" dirty="0" smtClean="0">
                <a:solidFill>
                  <a:schemeClr val="accent2">
                    <a:lumMod val="75000"/>
                  </a:schemeClr>
                </a:solidFill>
              </a:rPr>
              <a:t>stratégique (démarrage </a:t>
            </a:r>
            <a:r>
              <a:rPr lang="fr-BE" sz="2000" i="1" kern="0" dirty="0">
                <a:solidFill>
                  <a:schemeClr val="accent2">
                    <a:lumMod val="75000"/>
                  </a:schemeClr>
                </a:solidFill>
              </a:rPr>
              <a:t>centrales au gaz en stand-by)</a:t>
            </a:r>
          </a:p>
          <a:p>
            <a:pPr lvl="3">
              <a:buFont typeface="Arial" pitchFamily="34" charset="0"/>
              <a:buChar char="•"/>
            </a:pPr>
            <a:r>
              <a:rPr lang="fr-BE" sz="2000" i="1" kern="0" dirty="0">
                <a:solidFill>
                  <a:schemeClr val="accent2">
                    <a:lumMod val="75000"/>
                  </a:schemeClr>
                </a:solidFill>
              </a:rPr>
              <a:t>réduction consommation de clients flexibles</a:t>
            </a:r>
          </a:p>
          <a:p>
            <a:pPr lvl="3">
              <a:buFont typeface="Arial" pitchFamily="34" charset="0"/>
              <a:buChar char="•"/>
            </a:pPr>
            <a:r>
              <a:rPr lang="fr-BE" sz="2000" i="1" kern="0" dirty="0">
                <a:solidFill>
                  <a:schemeClr val="accent2">
                    <a:lumMod val="75000"/>
                  </a:schemeClr>
                </a:solidFill>
              </a:rPr>
              <a:t>autres réductions de consommation (sensibilisation de la clientèle, …)</a:t>
            </a:r>
          </a:p>
          <a:p>
            <a:pPr marL="0">
              <a:spcBef>
                <a:spcPts val="600"/>
              </a:spcBef>
              <a:spcAft>
                <a:spcPts val="600"/>
              </a:spcAft>
            </a:pP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</a:rPr>
              <a:t>Si </a:t>
            </a:r>
            <a:r>
              <a:rPr lang="fr-BE" sz="2000" b="0" i="1" kern="0" dirty="0">
                <a:solidFill>
                  <a:schemeClr val="accent2">
                    <a:lumMod val="75000"/>
                  </a:schemeClr>
                </a:solidFill>
              </a:rPr>
              <a:t>insuffisant, </a:t>
            </a:r>
            <a:r>
              <a:rPr lang="fr-BE" sz="2000" i="1" kern="0" dirty="0">
                <a:solidFill>
                  <a:schemeClr val="accent2">
                    <a:lumMod val="75000"/>
                  </a:schemeClr>
                </a:solidFill>
              </a:rPr>
              <a:t>délestage au niveau national pour éviter le BLACK-OUT</a:t>
            </a:r>
            <a:r>
              <a:rPr lang="fr-BE" sz="3600" b="0" kern="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fr-BE" sz="3600" b="0" kern="0" dirty="0">
                <a:solidFill>
                  <a:schemeClr val="accent2">
                    <a:lumMod val="75000"/>
                  </a:schemeClr>
                </a:solidFill>
              </a:rPr>
            </a:br>
            <a:endParaRPr lang="fr-BE" sz="3600" b="0" kern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1344" y="6548439"/>
            <a:ext cx="7365156" cy="306388"/>
          </a:xfrm>
        </p:spPr>
        <p:txBody>
          <a:bodyPr/>
          <a:lstStyle/>
          <a:p>
            <a:pPr>
              <a:defRPr/>
            </a:pPr>
            <a:r>
              <a:rPr lang="fr-BE" dirty="0" smtClean="0"/>
              <a:t>11 mai 2016 – Gestion de crise lors des coupures d'électricité de janvier 2016 en Province de Liège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4085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1"/>
            <a:r>
              <a:rPr lang="fr-BE" sz="2800" i="1" dirty="0"/>
              <a:t>Des craintes pour le délestage ?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1344" y="6548439"/>
            <a:ext cx="7365156" cy="306388"/>
          </a:xfrm>
        </p:spPr>
        <p:txBody>
          <a:bodyPr/>
          <a:lstStyle/>
          <a:p>
            <a:pPr>
              <a:defRPr/>
            </a:pPr>
            <a:r>
              <a:rPr lang="fr-BE" dirty="0" smtClean="0"/>
              <a:t>11 mai 2016 – Gestion de crise lors des coupures d'électricité de janvier 2016 en Province de Liège</a:t>
            </a:r>
            <a:endParaRPr lang="nl-N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D5D33-2499-4534-A74A-31CBA2D50D72}" type="slidenum">
              <a:rPr lang="nl-NL" smtClean="0"/>
              <a:pPr>
                <a:defRPr/>
              </a:pPr>
              <a:t>25</a:t>
            </a:fld>
            <a:endParaRPr lang="nl-NL"/>
          </a:p>
        </p:txBody>
      </p:sp>
      <p:sp>
        <p:nvSpPr>
          <p:cNvPr id="7" name="Tijdelijke aanduiding voor inhoud 4"/>
          <p:cNvSpPr txBox="1">
            <a:spLocks/>
          </p:cNvSpPr>
          <p:nvPr/>
        </p:nvSpPr>
        <p:spPr>
          <a:xfrm>
            <a:off x="119336" y="1124744"/>
            <a:ext cx="11521280" cy="473935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700" b="1">
                <a:solidFill>
                  <a:srgbClr val="D95121"/>
                </a:solidFill>
                <a:latin typeface="+mn-lt"/>
                <a:ea typeface="+mn-ea"/>
                <a:cs typeface="+mn-cs"/>
              </a:defRPr>
            </a:lvl1pPr>
            <a:lvl2pPr marL="195263" indent="-4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95121"/>
              </a:buClr>
              <a:buFont typeface="Times" pitchFamily="28" charset="0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</a:defRPr>
            </a:lvl2pPr>
            <a:lvl3pPr marL="387350" indent="-1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95121"/>
              </a:buClr>
              <a:buChar char="–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577850" indent="793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28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768350" indent="1060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12255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682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21399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25971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fr-BE" sz="2400" i="1" kern="0" dirty="0" smtClean="0"/>
              <a:t>Situation complètement différente d’une intempérie</a:t>
            </a:r>
          </a:p>
          <a:p>
            <a:pPr marL="715963" indent="-354013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896938" algn="l"/>
              </a:tabLst>
            </a:pPr>
            <a:r>
              <a:rPr lang="fr-BE" sz="2000" i="1" kern="0" dirty="0" smtClean="0">
                <a:solidFill>
                  <a:schemeClr val="accent2">
                    <a:lumMod val="75000"/>
                  </a:schemeClr>
                </a:solidFill>
              </a:rPr>
              <a:t>Phénomène prévisible</a:t>
            </a:r>
          </a:p>
          <a:p>
            <a:pPr marL="1169988">
              <a:spcBef>
                <a:spcPts val="1200"/>
              </a:spcBef>
              <a:buFont typeface="Wingdings" panose="05000000000000000000" pitchFamily="2" charset="2"/>
              <a:buChar char="à"/>
              <a:tabLst>
                <a:tab pos="896938" algn="l"/>
                <a:tab pos="1169988" algn="l"/>
              </a:tabLst>
            </a:pP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</a:rPr>
              <a:t>Elia annonce à J-7 une potentielle pénurie d’Electricité</a:t>
            </a:r>
          </a:p>
          <a:p>
            <a:pPr marL="1169988">
              <a:spcBef>
                <a:spcPts val="1200"/>
              </a:spcBef>
              <a:buFont typeface="Wingdings" panose="05000000000000000000" pitchFamily="2" charset="2"/>
              <a:buChar char="à"/>
              <a:tabLst>
                <a:tab pos="896938" algn="l"/>
                <a:tab pos="1169988" algn="l"/>
              </a:tabLst>
            </a:pP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</a:rPr>
              <a:t>Zones potentiellement ciblées sont connues (8 tranches de délestage)</a:t>
            </a:r>
          </a:p>
          <a:p>
            <a:pPr marL="1169988">
              <a:spcBef>
                <a:spcPts val="1200"/>
              </a:spcBef>
              <a:buFont typeface="Wingdings" panose="05000000000000000000" pitchFamily="2" charset="2"/>
              <a:buChar char="à"/>
              <a:tabLst>
                <a:tab pos="896938" algn="l"/>
                <a:tab pos="1169988" algn="l"/>
              </a:tabLst>
            </a:pP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</a:rPr>
              <a:t>Organisation </a:t>
            </a:r>
            <a:r>
              <a:rPr lang="fr-BE" sz="2000" b="0" i="1" kern="0" dirty="0">
                <a:solidFill>
                  <a:schemeClr val="accent2">
                    <a:lumMod val="75000"/>
                  </a:schemeClr>
                </a:solidFill>
              </a:rPr>
              <a:t>opérationnelle pour répondre à une éventuelle activation du plan de </a:t>
            </a: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</a:rPr>
              <a:t>pénurie est étudiée et maitrisée</a:t>
            </a:r>
            <a:endParaRPr lang="fr-BE" sz="1600" b="0" i="1" kern="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715963" indent="-354013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896938" algn="l"/>
              </a:tabLst>
            </a:pPr>
            <a:r>
              <a:rPr lang="fr-BE" sz="2000" i="1" kern="0" dirty="0" smtClean="0">
                <a:solidFill>
                  <a:schemeClr val="accent2">
                    <a:lumMod val="75000"/>
                  </a:schemeClr>
                </a:solidFill>
              </a:rPr>
              <a:t>Actes d’exploitation volontaires sur le réseau moyenne tension</a:t>
            </a:r>
          </a:p>
          <a:p>
            <a:pPr marL="1169988" indent="-363538">
              <a:spcBef>
                <a:spcPts val="1200"/>
              </a:spcBef>
              <a:buFont typeface="Wingdings" panose="05000000000000000000" pitchFamily="2" charset="2"/>
              <a:buChar char="à"/>
              <a:tabLst>
                <a:tab pos="896938" algn="l"/>
              </a:tabLst>
            </a:pP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</a:rPr>
              <a:t>Pas d’inconnue de l’état du réseau et de perte de temps en recherche de pannes</a:t>
            </a:r>
          </a:p>
          <a:p>
            <a:pPr marL="1169988" indent="-363538">
              <a:spcBef>
                <a:spcPts val="1200"/>
              </a:spcBef>
              <a:buFont typeface="Wingdings" panose="05000000000000000000" pitchFamily="2" charset="2"/>
              <a:buChar char="à"/>
              <a:tabLst>
                <a:tab pos="896938" algn="l"/>
              </a:tabLst>
            </a:pPr>
            <a:r>
              <a:rPr lang="fr-BE" sz="2000" b="0" i="1" kern="0" dirty="0" smtClean="0">
                <a:solidFill>
                  <a:schemeClr val="accent2">
                    <a:lumMod val="75000"/>
                  </a:schemeClr>
                </a:solidFill>
              </a:rPr>
              <a:t>Pas de réparations exigeant des moyens matériels et humains importants</a:t>
            </a:r>
          </a:p>
          <a:p>
            <a:pPr marL="361950" indent="0">
              <a:tabLst>
                <a:tab pos="896938" algn="l"/>
              </a:tabLst>
            </a:pPr>
            <a:endParaRPr lang="fr-BE" sz="2000" b="0" i="1" kern="0" dirty="0">
              <a:solidFill>
                <a:schemeClr val="accent2">
                  <a:lumMod val="75000"/>
                </a:schemeClr>
              </a:solidFill>
            </a:endParaRPr>
          </a:p>
          <a:p>
            <a:pPr marL="712788" indent="-350838">
              <a:tabLst>
                <a:tab pos="896938" algn="l"/>
              </a:tabLst>
            </a:pPr>
            <a:r>
              <a:rPr lang="fr-BE" sz="2400" i="1" kern="0" dirty="0" smtClean="0">
                <a:sym typeface="Wingdings" panose="05000000000000000000" pitchFamily="2" charset="2"/>
              </a:rPr>
              <a:t></a:t>
            </a:r>
            <a:r>
              <a:rPr lang="fr-BE" sz="2400" i="1" kern="0" dirty="0" smtClean="0"/>
              <a:t> </a:t>
            </a:r>
            <a:r>
              <a:rPr lang="fr-BE" sz="2400" i="1" kern="0" dirty="0"/>
              <a:t>La remise en situation normale après feu vert de relance d’Elia est de l’ordre de quelques heures</a:t>
            </a:r>
          </a:p>
        </p:txBody>
      </p:sp>
    </p:spTree>
    <p:extLst>
      <p:ext uri="{BB962C8B-B14F-4D97-AF65-F5344CB8AC3E}">
        <p14:creationId xmlns:p14="http://schemas.microsoft.com/office/powerpoint/2010/main" val="1875606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2800" i="1" dirty="0"/>
              <a:t>La gestion de la crise lors des coupures d’électricité de janvier 2016 en Province de Liège</a:t>
            </a:r>
            <a:endParaRPr lang="fr-BE" sz="280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D5D33-2499-4534-A74A-31CBA2D50D72}" type="slidenum">
              <a:rPr lang="nl-NL" smtClean="0"/>
              <a:pPr>
                <a:defRPr/>
              </a:pPr>
              <a:t>26</a:t>
            </a:fld>
            <a:endParaRPr lang="nl-NL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2200" y="6548439"/>
            <a:ext cx="8110024" cy="306388"/>
          </a:xfrm>
        </p:spPr>
        <p:txBody>
          <a:bodyPr/>
          <a:lstStyle/>
          <a:p>
            <a:pPr>
              <a:defRPr/>
            </a:pPr>
            <a:r>
              <a:rPr lang="fr-BE" smtClean="0"/>
              <a:t>11 mai 2016 – Gestion de crise lors des coupures d'électricité de janvier 2016 en Province de Liège</a:t>
            </a:r>
            <a:endParaRPr lang="nl-NL" dirty="0"/>
          </a:p>
        </p:txBody>
      </p:sp>
      <p:sp>
        <p:nvSpPr>
          <p:cNvPr id="16" name="ZoneTexte 15"/>
          <p:cNvSpPr txBox="1"/>
          <p:nvPr/>
        </p:nvSpPr>
        <p:spPr>
          <a:xfrm>
            <a:off x="239143" y="1484779"/>
            <a:ext cx="1176151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Un peu de terminologie</a:t>
            </a:r>
            <a:endParaRPr lang="fr-BE" sz="3200" b="1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De l’ordre vers le chaos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Mobilisation difficile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L’heure du bilan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Quelles leçons tirer ?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Des craintes pour le délestage ?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75000"/>
                  </a:schemeClr>
                </a:solidFill>
              </a:rPr>
              <a:t>Conclusions</a:t>
            </a:r>
            <a:endParaRPr lang="fr-BE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22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11150" y="1196752"/>
            <a:ext cx="11617497" cy="5112568"/>
          </a:xfrm>
        </p:spPr>
        <p:txBody>
          <a:bodyPr/>
          <a:lstStyle/>
          <a:p>
            <a:r>
              <a:rPr lang="fr-BE" sz="2000" i="1" dirty="0"/>
              <a:t>Conditions météorologiques entrainant une situation exceptionnelle </a:t>
            </a:r>
            <a:r>
              <a:rPr lang="fr-BE" sz="2000" b="0" i="1" dirty="0">
                <a:solidFill>
                  <a:schemeClr val="accent2">
                    <a:lumMod val="75000"/>
                  </a:schemeClr>
                </a:solidFill>
              </a:rPr>
              <a:t>(une 1ère dans la mémoire collective des exploitants)</a:t>
            </a:r>
          </a:p>
          <a:p>
            <a:r>
              <a:rPr lang="fr-BE" sz="2000" i="1" dirty="0" smtClean="0"/>
              <a:t>Impacts importants :</a:t>
            </a:r>
          </a:p>
          <a:p>
            <a:pPr marL="609600" lvl="2" indent="-342900"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BE" sz="2000" i="1" dirty="0" smtClean="0">
                <a:solidFill>
                  <a:schemeClr val="accent2">
                    <a:lumMod val="75000"/>
                  </a:schemeClr>
                </a:solidFill>
              </a:rPr>
              <a:t>Zones impactées (29 communes sur le territoire RESA)</a:t>
            </a:r>
          </a:p>
          <a:p>
            <a:pPr marL="609600" lvl="2" indent="-342900"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BE" sz="2000" i="1" dirty="0" smtClean="0">
                <a:solidFill>
                  <a:schemeClr val="accent2">
                    <a:lumMod val="75000"/>
                  </a:schemeClr>
                </a:solidFill>
              </a:rPr>
              <a:t>Durée de rétablissement (&gt; 2 jours pour certains foyers)</a:t>
            </a:r>
          </a:p>
          <a:p>
            <a:pPr marL="609600" lvl="2" indent="-342900"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BE" sz="2000" i="1" dirty="0" smtClean="0">
                <a:solidFill>
                  <a:schemeClr val="accent2">
                    <a:lumMod val="75000"/>
                  </a:schemeClr>
                </a:solidFill>
              </a:rPr>
              <a:t>Dégâts matériels importants (réparation sur plusieurs mois)</a:t>
            </a:r>
          </a:p>
          <a:p>
            <a:r>
              <a:rPr lang="fr-BE" sz="2000" i="1" dirty="0" smtClean="0"/>
              <a:t>Mobilisation des équipes:</a:t>
            </a:r>
          </a:p>
          <a:p>
            <a:pPr marL="609600" lvl="2" indent="-342900"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BE" sz="2000" i="1" dirty="0">
                <a:solidFill>
                  <a:schemeClr val="accent2">
                    <a:lumMod val="75000"/>
                  </a:schemeClr>
                </a:solidFill>
              </a:rPr>
              <a:t>Maximale </a:t>
            </a:r>
            <a:r>
              <a:rPr lang="fr-BE" sz="2000" i="1" dirty="0" smtClean="0">
                <a:solidFill>
                  <a:schemeClr val="accent2">
                    <a:lumMod val="75000"/>
                  </a:schemeClr>
                </a:solidFill>
              </a:rPr>
              <a:t>en </a:t>
            </a:r>
            <a:r>
              <a:rPr lang="fr-BE" sz="2000" i="1" dirty="0">
                <a:solidFill>
                  <a:schemeClr val="accent2">
                    <a:lumMod val="75000"/>
                  </a:schemeClr>
                </a:solidFill>
              </a:rPr>
              <a:t>interne et </a:t>
            </a:r>
            <a:r>
              <a:rPr lang="fr-BE" sz="2000" i="1" smtClean="0">
                <a:solidFill>
                  <a:schemeClr val="accent2">
                    <a:lumMod val="75000"/>
                  </a:schemeClr>
                </a:solidFill>
              </a:rPr>
              <a:t>en externe</a:t>
            </a:r>
            <a:endParaRPr lang="fr-BE" sz="2000" i="1" dirty="0">
              <a:solidFill>
                <a:schemeClr val="accent2">
                  <a:lumMod val="75000"/>
                </a:schemeClr>
              </a:solidFill>
            </a:endParaRPr>
          </a:p>
          <a:p>
            <a:pPr marL="609600" lvl="2" indent="-342900"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BE" sz="2000" i="1" dirty="0">
                <a:solidFill>
                  <a:schemeClr val="accent2">
                    <a:lumMod val="75000"/>
                  </a:schemeClr>
                </a:solidFill>
              </a:rPr>
              <a:t>Organisation à prévoir sur la durée</a:t>
            </a:r>
          </a:p>
          <a:p>
            <a:r>
              <a:rPr lang="fr-BE" sz="2000" i="1" dirty="0" smtClean="0"/>
              <a:t>Suivre scrupuleusement les procédures opérationnelles </a:t>
            </a:r>
            <a:r>
              <a:rPr lang="fr-BE" sz="2000" i="1" dirty="0" smtClean="0">
                <a:sym typeface="Wingdings" panose="05000000000000000000" pitchFamily="2" charset="2"/>
              </a:rPr>
              <a:t> </a:t>
            </a:r>
            <a:r>
              <a:rPr lang="fr-BE" sz="2000" i="1" dirty="0" smtClean="0"/>
              <a:t>Sécurité</a:t>
            </a:r>
          </a:p>
          <a:p>
            <a:r>
              <a:rPr lang="fr-BE" sz="2000" i="1" dirty="0" smtClean="0"/>
              <a:t>Nécessité de réaliser un bilan afin de tirer les points d’amélioration</a:t>
            </a:r>
          </a:p>
          <a:p>
            <a:pPr marL="609600" lvl="2" indent="-342900">
              <a:buClr>
                <a:schemeClr val="accent2">
                  <a:lumMod val="75000"/>
                </a:schemeClr>
              </a:buClr>
              <a:buFontTx/>
              <a:buChar char="-"/>
            </a:pPr>
            <a:r>
              <a:rPr lang="fr-BE" sz="2000" i="1" dirty="0" smtClean="0">
                <a:solidFill>
                  <a:schemeClr val="accent2">
                    <a:lumMod val="75000"/>
                  </a:schemeClr>
                </a:solidFill>
              </a:rPr>
              <a:t>Aspect important de la communication dans ce cas précis</a:t>
            </a:r>
            <a:endParaRPr lang="fr-BE" sz="2000" i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/>
            <a:r>
              <a:rPr lang="fr-BE" sz="2000" i="1" dirty="0" smtClean="0"/>
              <a:t>L’application du plan de Délestage suit un tout autre principe et est moins pénalisant car prévisible, ciblé et organisé</a:t>
            </a:r>
          </a:p>
          <a:p>
            <a:endParaRPr lang="fr-BE" sz="2000" dirty="0"/>
          </a:p>
          <a:p>
            <a:endParaRPr lang="fr-BE" sz="2000" dirty="0" smtClean="0"/>
          </a:p>
          <a:p>
            <a:endParaRPr lang="fr-BE" sz="18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2800" i="1" dirty="0" smtClean="0"/>
              <a:t>Conclusions</a:t>
            </a:r>
            <a:endParaRPr lang="fr-BE" sz="2800" i="1" dirty="0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1344" y="6548439"/>
            <a:ext cx="7365156" cy="306388"/>
          </a:xfrm>
        </p:spPr>
        <p:txBody>
          <a:bodyPr/>
          <a:lstStyle/>
          <a:p>
            <a:pPr>
              <a:defRPr/>
            </a:pPr>
            <a:r>
              <a:rPr lang="fr-BE" dirty="0" smtClean="0"/>
              <a:t>11 mai 2016 – Gestion de crise lors des coupures d'électricité de janvier 2016 en Province de Liège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3435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51384" y="2348880"/>
            <a:ext cx="11036300" cy="593725"/>
          </a:xfrm>
        </p:spPr>
        <p:txBody>
          <a:bodyPr/>
          <a:lstStyle/>
          <a:p>
            <a:r>
              <a:rPr lang="fr-BE" dirty="0" smtClean="0"/>
              <a:t>Merci de votre attention.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0325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2800" i="1" dirty="0"/>
              <a:t>La gestion de la crise lors des coupures d’électricité de janvier 2016 en Province de Liège</a:t>
            </a:r>
            <a:endParaRPr lang="fr-BE" sz="280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D5D33-2499-4534-A74A-31CBA2D50D72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2200" y="6548439"/>
            <a:ext cx="8110024" cy="306388"/>
          </a:xfrm>
        </p:spPr>
        <p:txBody>
          <a:bodyPr/>
          <a:lstStyle/>
          <a:p>
            <a:pPr>
              <a:defRPr/>
            </a:pPr>
            <a:r>
              <a:rPr lang="fr-BE" smtClean="0"/>
              <a:t>11 mai 2016 – Gestion de crise lors des coupures d'électricité de janvier 2016 en Province de Liège</a:t>
            </a:r>
            <a:endParaRPr lang="nl-NL" dirty="0"/>
          </a:p>
        </p:txBody>
      </p:sp>
      <p:sp>
        <p:nvSpPr>
          <p:cNvPr id="16" name="ZoneTexte 15"/>
          <p:cNvSpPr txBox="1"/>
          <p:nvPr/>
        </p:nvSpPr>
        <p:spPr>
          <a:xfrm>
            <a:off x="239143" y="1484779"/>
            <a:ext cx="1176151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75000"/>
                  </a:schemeClr>
                </a:solidFill>
              </a:rPr>
              <a:t>Un peu de terminologie</a:t>
            </a:r>
            <a:endParaRPr lang="fr-BE" sz="32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75000"/>
                  </a:schemeClr>
                </a:solidFill>
              </a:rPr>
              <a:t>De l’ordre vers le chaos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75000"/>
                  </a:schemeClr>
                </a:solidFill>
              </a:rPr>
              <a:t>Mobilisation difficile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75000"/>
                  </a:schemeClr>
                </a:solidFill>
              </a:rPr>
              <a:t>L’heure du bilan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75000"/>
                  </a:schemeClr>
                </a:solidFill>
              </a:rPr>
              <a:t>Quelles leçons tirer ?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75000"/>
                  </a:schemeClr>
                </a:solidFill>
              </a:rPr>
              <a:t>Des craintes pour le délestage ?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75000"/>
                  </a:schemeClr>
                </a:solidFill>
              </a:rPr>
              <a:t>Conclusions</a:t>
            </a:r>
            <a:endParaRPr lang="fr-BE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21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2800" i="1" dirty="0"/>
              <a:t>La gestion de la crise lors des coupures d’électricité de janvier 2016 en Province de Liège</a:t>
            </a:r>
            <a:endParaRPr lang="fr-BE" sz="280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D5D33-2499-4534-A74A-31CBA2D50D72}" type="slidenum">
              <a:rPr lang="nl-NL" smtClean="0"/>
              <a:pPr>
                <a:defRPr/>
              </a:pPr>
              <a:t>4</a:t>
            </a:fld>
            <a:endParaRPr lang="nl-NL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2200" y="6548439"/>
            <a:ext cx="8110024" cy="306388"/>
          </a:xfrm>
        </p:spPr>
        <p:txBody>
          <a:bodyPr/>
          <a:lstStyle/>
          <a:p>
            <a:pPr>
              <a:defRPr/>
            </a:pPr>
            <a:r>
              <a:rPr lang="fr-BE" smtClean="0"/>
              <a:t>11 mai 2016 – Gestion de crise lors des coupures d'électricité de janvier 2016 en Province de Liège</a:t>
            </a:r>
            <a:endParaRPr lang="nl-NL" dirty="0"/>
          </a:p>
        </p:txBody>
      </p:sp>
      <p:sp>
        <p:nvSpPr>
          <p:cNvPr id="16" name="ZoneTexte 15"/>
          <p:cNvSpPr txBox="1"/>
          <p:nvPr/>
        </p:nvSpPr>
        <p:spPr>
          <a:xfrm>
            <a:off x="239143" y="1484779"/>
            <a:ext cx="1176151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75000"/>
                  </a:schemeClr>
                </a:solidFill>
              </a:rPr>
              <a:t>Un peu de terminologie</a:t>
            </a:r>
            <a:endParaRPr lang="fr-BE" sz="32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De l’ordre vers le chaos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Mobilisation difficile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L’heure du bilan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Quelles leçons tirer ?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Des craintes pour le délestage ?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Conclusions</a:t>
            </a:r>
            <a:endParaRPr lang="fr-BE" sz="3200" b="1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834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1594640"/>
            <a:ext cx="6873031" cy="464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altLang="fr-FR" sz="3200" dirty="0" smtClean="0">
                <a:cs typeface="Arial" panose="020B0604020202020204" pitchFamily="34" charset="0"/>
              </a:rPr>
              <a:t/>
            </a:r>
            <a:br>
              <a:rPr lang="fr-BE" altLang="fr-FR" sz="3200" dirty="0" smtClean="0">
                <a:cs typeface="Arial" panose="020B0604020202020204" pitchFamily="34" charset="0"/>
              </a:rPr>
            </a:br>
            <a:r>
              <a:rPr lang="fr-BE" altLang="fr-FR" sz="2400" i="1" dirty="0"/>
              <a:t>Un peu de terminologie</a:t>
            </a:r>
            <a:r>
              <a:rPr lang="fr-BE" altLang="fr-FR" sz="3200" dirty="0" smtClean="0">
                <a:cs typeface="Arial" panose="020B0604020202020204" pitchFamily="34" charset="0"/>
              </a:rPr>
              <a:t/>
            </a:r>
            <a:br>
              <a:rPr lang="fr-BE" altLang="fr-FR" sz="3200" dirty="0" smtClean="0">
                <a:cs typeface="Arial" panose="020B0604020202020204" pitchFamily="34" charset="0"/>
              </a:rPr>
            </a:br>
            <a:endParaRPr lang="fr-BE" altLang="fr-FR" dirty="0" smtClean="0"/>
          </a:p>
        </p:txBody>
      </p:sp>
      <p:sp>
        <p:nvSpPr>
          <p:cNvPr id="1638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1E5CC39-7D6C-4812-90CB-3EF87D0A251F}" type="slidenum">
              <a:rPr lang="nl-NL" altLang="fr-FR" sz="1200">
                <a:solidFill>
                  <a:schemeClr val="bg1"/>
                </a:solidFill>
              </a:rPr>
              <a:pPr/>
              <a:t>5</a:t>
            </a:fld>
            <a:endParaRPr lang="nl-NL" altLang="fr-FR" sz="1200">
              <a:solidFill>
                <a:schemeClr val="bg1"/>
              </a:solidFill>
            </a:endParaRPr>
          </a:p>
        </p:txBody>
      </p:sp>
      <p:sp>
        <p:nvSpPr>
          <p:cNvPr id="16389" name="Rectangle 12"/>
          <p:cNvSpPr>
            <a:spLocks noChangeArrowheads="1"/>
          </p:cNvSpPr>
          <p:nvPr/>
        </p:nvSpPr>
        <p:spPr bwMode="auto">
          <a:xfrm>
            <a:off x="8915400" y="5273675"/>
            <a:ext cx="12192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>
              <a:cs typeface="Arial" panose="020B0604020202020204" pitchFamily="34" charset="0"/>
            </a:endParaRPr>
          </a:p>
        </p:txBody>
      </p:sp>
      <p:sp>
        <p:nvSpPr>
          <p:cNvPr id="8" name="Tijdelijke aanduiding voor inhoud 4"/>
          <p:cNvSpPr txBox="1">
            <a:spLocks/>
          </p:cNvSpPr>
          <p:nvPr/>
        </p:nvSpPr>
        <p:spPr>
          <a:xfrm>
            <a:off x="119336" y="1124745"/>
            <a:ext cx="11881320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700" b="1">
                <a:solidFill>
                  <a:srgbClr val="D95121"/>
                </a:solidFill>
                <a:latin typeface="+mn-lt"/>
                <a:ea typeface="+mn-ea"/>
                <a:cs typeface="+mn-cs"/>
              </a:defRPr>
            </a:lvl1pPr>
            <a:lvl2pPr marL="195263" indent="-4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95121"/>
              </a:buClr>
              <a:buFont typeface="Times" pitchFamily="28" charset="0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</a:defRPr>
            </a:lvl2pPr>
            <a:lvl3pPr marL="387350" indent="-1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95121"/>
              </a:buClr>
              <a:buChar char="–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577850" indent="793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28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768350" indent="1060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12255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682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21399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25971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fr-BE" sz="2400" i="1" kern="0" dirty="0" smtClean="0"/>
              <a:t>Fonctionnement d’un réseau de distribution d’électricité ?</a:t>
            </a:r>
          </a:p>
          <a:p>
            <a:endParaRPr lang="fr-BE" sz="2400" i="1" kern="0" dirty="0" smtClean="0"/>
          </a:p>
          <a:p>
            <a:r>
              <a:rPr lang="fr-BE" sz="2400" i="1" kern="0" dirty="0" smtClean="0"/>
              <a:t>Qu’est-ce qu’un « départ » ?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1151" y="6548438"/>
            <a:ext cx="7245349" cy="306389"/>
          </a:xfrm>
        </p:spPr>
        <p:txBody>
          <a:bodyPr/>
          <a:lstStyle/>
          <a:p>
            <a:pPr>
              <a:defRPr/>
            </a:pPr>
            <a:r>
              <a:rPr lang="fr-BE" dirty="0" smtClean="0"/>
              <a:t>11 mai 2016 – Gestion de crise lors des coupures d'électricité de janvier 2016 en Province de Liège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4540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altLang="fr-FR" sz="3200" dirty="0" smtClean="0">
                <a:cs typeface="Arial" panose="020B0604020202020204" pitchFamily="34" charset="0"/>
              </a:rPr>
              <a:t/>
            </a:r>
            <a:br>
              <a:rPr lang="fr-BE" altLang="fr-FR" sz="3200" dirty="0" smtClean="0">
                <a:cs typeface="Arial" panose="020B0604020202020204" pitchFamily="34" charset="0"/>
              </a:rPr>
            </a:br>
            <a:r>
              <a:rPr lang="fr-BE" altLang="fr-FR" sz="2400" i="1" dirty="0"/>
              <a:t>Un peu de terminologie</a:t>
            </a:r>
            <a:r>
              <a:rPr lang="fr-BE" altLang="fr-FR" sz="3200" dirty="0" smtClean="0">
                <a:cs typeface="Arial" panose="020B0604020202020204" pitchFamily="34" charset="0"/>
              </a:rPr>
              <a:t/>
            </a:r>
            <a:br>
              <a:rPr lang="fr-BE" altLang="fr-FR" sz="3200" dirty="0" smtClean="0">
                <a:cs typeface="Arial" panose="020B0604020202020204" pitchFamily="34" charset="0"/>
              </a:rPr>
            </a:br>
            <a:endParaRPr lang="fr-BE" altLang="fr-FR" dirty="0" smtClean="0"/>
          </a:p>
        </p:txBody>
      </p:sp>
      <p:sp>
        <p:nvSpPr>
          <p:cNvPr id="1638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1E5CC39-7D6C-4812-90CB-3EF87D0A251F}" type="slidenum">
              <a:rPr lang="nl-NL" altLang="fr-FR" sz="1200">
                <a:solidFill>
                  <a:schemeClr val="bg1"/>
                </a:solidFill>
              </a:rPr>
              <a:pPr/>
              <a:t>6</a:t>
            </a:fld>
            <a:endParaRPr lang="nl-NL" altLang="fr-FR" sz="1200">
              <a:solidFill>
                <a:schemeClr val="bg1"/>
              </a:solidFill>
            </a:endParaRPr>
          </a:p>
        </p:txBody>
      </p:sp>
      <p:sp>
        <p:nvSpPr>
          <p:cNvPr id="16389" name="Rectangle 12"/>
          <p:cNvSpPr>
            <a:spLocks noChangeArrowheads="1"/>
          </p:cNvSpPr>
          <p:nvPr/>
        </p:nvSpPr>
        <p:spPr bwMode="auto">
          <a:xfrm>
            <a:off x="8915400" y="5273675"/>
            <a:ext cx="12192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>
              <a:cs typeface="Arial" panose="020B0604020202020204" pitchFamily="34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1151" y="6548438"/>
            <a:ext cx="7245349" cy="306389"/>
          </a:xfrm>
        </p:spPr>
        <p:txBody>
          <a:bodyPr/>
          <a:lstStyle/>
          <a:p>
            <a:pPr>
              <a:defRPr/>
            </a:pPr>
            <a:r>
              <a:rPr lang="fr-BE" dirty="0" smtClean="0"/>
              <a:t>11 mai 2016 – Gestion de crise lors des coupures d'électricité de janvier 2016 en Province de Liège</a:t>
            </a:r>
            <a:endParaRPr lang="nl-NL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13" y="1505291"/>
            <a:ext cx="11737372" cy="48907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3432" y="1095712"/>
            <a:ext cx="5109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i="1" kern="0" dirty="0">
                <a:solidFill>
                  <a:srgbClr val="D95121"/>
                </a:solidFill>
                <a:latin typeface="+mn-lt"/>
                <a:ea typeface="+mn-ea"/>
              </a:rPr>
              <a:t>Exemple 1 </a:t>
            </a:r>
            <a:r>
              <a:rPr lang="fr-BE" b="1" i="1" kern="0" dirty="0" smtClean="0">
                <a:solidFill>
                  <a:srgbClr val="D95121"/>
                </a:solidFill>
                <a:latin typeface="+mn-lt"/>
                <a:ea typeface="+mn-ea"/>
              </a:rPr>
              <a:t>« départ » déclenché ?</a:t>
            </a:r>
            <a:endParaRPr lang="fr-BE" i="1" kern="0" dirty="0"/>
          </a:p>
        </p:txBody>
      </p:sp>
    </p:spTree>
    <p:extLst>
      <p:ext uri="{BB962C8B-B14F-4D97-AF65-F5344CB8AC3E}">
        <p14:creationId xmlns:p14="http://schemas.microsoft.com/office/powerpoint/2010/main" val="706120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altLang="fr-FR" sz="2400" i="1" dirty="0" smtClean="0"/>
              <a:t>Un peu de terminologie</a:t>
            </a:r>
            <a:endParaRPr lang="fr-BE" altLang="fr-FR" sz="2400" dirty="0" smtClean="0"/>
          </a:p>
        </p:txBody>
      </p:sp>
      <p:sp>
        <p:nvSpPr>
          <p:cNvPr id="717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729BD7D-EBB5-4B99-AEF8-9FA9CDB1CB81}" type="slidenum">
              <a:rPr lang="nl-NL" altLang="fr-FR" sz="1200">
                <a:solidFill>
                  <a:schemeClr val="bg1"/>
                </a:solidFill>
              </a:rPr>
              <a:pPr/>
              <a:t>7</a:t>
            </a:fld>
            <a:endParaRPr lang="nl-NL" altLang="fr-FR" sz="1200">
              <a:solidFill>
                <a:schemeClr val="bg1"/>
              </a:solidFill>
            </a:endParaRPr>
          </a:p>
        </p:txBody>
      </p:sp>
      <p:sp>
        <p:nvSpPr>
          <p:cNvPr id="7172" name="Rectangle 12"/>
          <p:cNvSpPr>
            <a:spLocks noChangeArrowheads="1"/>
          </p:cNvSpPr>
          <p:nvPr/>
        </p:nvSpPr>
        <p:spPr bwMode="auto">
          <a:xfrm>
            <a:off x="8915400" y="5273675"/>
            <a:ext cx="12192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>
              <a:cs typeface="Arial" panose="020B0604020202020204" pitchFamily="34" charset="0"/>
            </a:endParaRPr>
          </a:p>
        </p:txBody>
      </p:sp>
      <p:sp>
        <p:nvSpPr>
          <p:cNvPr id="7173" name="ZoneTexte 11"/>
          <p:cNvSpPr txBox="1">
            <a:spLocks noChangeArrowheads="1"/>
          </p:cNvSpPr>
          <p:nvPr/>
        </p:nvSpPr>
        <p:spPr bwMode="auto">
          <a:xfrm>
            <a:off x="1257300" y="1556792"/>
            <a:ext cx="9144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BE" altLang="fr-FR" sz="1600" dirty="0">
              <a:cs typeface="Arial" panose="020B0604020202020204" pitchFamily="34" charset="0"/>
            </a:endParaRPr>
          </a:p>
          <a:p>
            <a:pPr eaLnBrk="1" hangingPunct="1"/>
            <a:endParaRPr lang="fr-BE" altLang="fr-FR" sz="1600" dirty="0">
              <a:cs typeface="Arial" panose="020B0604020202020204" pitchFamily="34" charset="0"/>
            </a:endParaRPr>
          </a:p>
          <a:p>
            <a:pPr eaLnBrk="1" hangingPunct="1"/>
            <a:endParaRPr lang="fr-BE" altLang="fr-FR" sz="1600" dirty="0">
              <a:cs typeface="Arial" panose="020B0604020202020204" pitchFamily="34" charset="0"/>
            </a:endParaRPr>
          </a:p>
          <a:p>
            <a:pPr eaLnBrk="1" hangingPunct="1"/>
            <a:endParaRPr lang="fr-BE" altLang="fr-FR" sz="1600" dirty="0">
              <a:cs typeface="Arial" panose="020B0604020202020204" pitchFamily="34" charset="0"/>
            </a:endParaRPr>
          </a:p>
          <a:p>
            <a:pPr eaLnBrk="1" hangingPunct="1"/>
            <a:endParaRPr lang="fr-BE" altLang="fr-FR" sz="1600" dirty="0">
              <a:cs typeface="Arial" panose="020B0604020202020204" pitchFamily="34" charset="0"/>
            </a:endParaRPr>
          </a:p>
          <a:p>
            <a:pPr eaLnBrk="1" hangingPunct="1"/>
            <a:endParaRPr lang="fr-BE" altLang="fr-FR" sz="1600" dirty="0">
              <a:cs typeface="Arial" panose="020B0604020202020204" pitchFamily="34" charset="0"/>
            </a:endParaRPr>
          </a:p>
          <a:p>
            <a:pPr eaLnBrk="1" hangingPunct="1"/>
            <a:endParaRPr lang="fr-BE" altLang="fr-FR" sz="1600" dirty="0">
              <a:cs typeface="Arial" panose="020B0604020202020204" pitchFamily="34" charset="0"/>
            </a:endParaRPr>
          </a:p>
          <a:p>
            <a:pPr eaLnBrk="1" hangingPunct="1"/>
            <a:endParaRPr lang="fr-BE" altLang="fr-FR" sz="1600" dirty="0">
              <a:cs typeface="Arial" panose="020B0604020202020204" pitchFamily="34" charset="0"/>
            </a:endParaRPr>
          </a:p>
          <a:p>
            <a:pPr eaLnBrk="1" hangingPunct="1"/>
            <a:endParaRPr lang="fr-BE" altLang="fr-FR" sz="1600" dirty="0">
              <a:cs typeface="Arial" panose="020B0604020202020204" pitchFamily="34" charset="0"/>
            </a:endParaRPr>
          </a:p>
          <a:p>
            <a:pPr eaLnBrk="1" hangingPunct="1"/>
            <a:endParaRPr lang="fr-BE" altLang="fr-FR" sz="1600" b="1" i="1" dirty="0">
              <a:solidFill>
                <a:srgbClr val="FF9933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fr-BE" altLang="fr-FR" sz="1600" b="1" i="1" dirty="0">
                <a:solidFill>
                  <a:srgbClr val="FF9933"/>
                </a:solidFill>
                <a:cs typeface="Arial" panose="020B0604020202020204" pitchFamily="34" charset="0"/>
              </a:rPr>
              <a:t>   </a:t>
            </a:r>
            <a:r>
              <a:rPr lang="fr-BE" altLang="fr-FR" sz="1200" b="1" i="1" dirty="0">
                <a:solidFill>
                  <a:srgbClr val="FF9933"/>
                </a:solidFill>
                <a:cs typeface="Arial" panose="020B0604020202020204" pitchFamily="34" charset="0"/>
              </a:rPr>
              <a:t>Chiffres du 31/12/14</a:t>
            </a:r>
          </a:p>
          <a:p>
            <a:pPr eaLnBrk="1" hangingPunct="1"/>
            <a:endParaRPr lang="fr-BE" altLang="fr-FR" sz="1600" dirty="0">
              <a:cs typeface="Arial" panose="020B0604020202020204" pitchFamily="34" charset="0"/>
            </a:endParaRPr>
          </a:p>
        </p:txBody>
      </p:sp>
      <p:sp>
        <p:nvSpPr>
          <p:cNvPr id="7174" name="ZoneTexte 10"/>
          <p:cNvSpPr txBox="1">
            <a:spLocks noChangeArrowheads="1"/>
          </p:cNvSpPr>
          <p:nvPr/>
        </p:nvSpPr>
        <p:spPr bwMode="auto">
          <a:xfrm>
            <a:off x="119336" y="4509120"/>
            <a:ext cx="1188132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BE" altLang="fr-FR" sz="2000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Les interruptions de courant des 15, 16 et 17 janvier 2016 sont principalement liées à des problèmes rencontrés sur les lignes aériennes Moyenne Tension de RESA.</a:t>
            </a:r>
          </a:p>
          <a:p>
            <a:pPr eaLnBrk="1" hangingPunct="1"/>
            <a:endParaRPr lang="fr-BE" altLang="fr-FR" sz="2000" i="1" dirty="0">
              <a:solidFill>
                <a:schemeClr val="accent2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/>
            <a:r>
              <a:rPr lang="fr-BE" altLang="fr-FR" sz="2000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Au 31/12/14, il restait 926 km de réseau aérien Moyenne Tension (contre 4.165 km de réseau </a:t>
            </a:r>
          </a:p>
          <a:p>
            <a:pPr eaLnBrk="1" hangingPunct="1"/>
            <a:r>
              <a:rPr lang="fr-BE" altLang="fr-FR" sz="2000" i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moyenne </a:t>
            </a:r>
            <a:r>
              <a:rPr lang="fr-BE" altLang="fr-FR" sz="2000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t</a:t>
            </a:r>
            <a:r>
              <a:rPr lang="fr-BE" altLang="fr-FR" sz="2000" i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ension </a:t>
            </a:r>
            <a:r>
              <a:rPr lang="fr-BE" altLang="fr-FR" sz="2000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souterrain).</a:t>
            </a:r>
          </a:p>
          <a:p>
            <a:pPr eaLnBrk="1" hangingPunct="1"/>
            <a:endParaRPr lang="fr-BE" altLang="fr-FR" sz="1600" dirty="0">
              <a:cs typeface="Arial" panose="020B0604020202020204" pitchFamily="34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787772"/>
              </p:ext>
            </p:extLst>
          </p:nvPr>
        </p:nvGraphicFramePr>
        <p:xfrm>
          <a:off x="1524000" y="1814313"/>
          <a:ext cx="8127999" cy="2190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1840"/>
                <a:gridCol w="2286826"/>
                <a:gridCol w="2709333"/>
              </a:tblGrid>
              <a:tr h="579040">
                <a:tc>
                  <a:txBody>
                    <a:bodyPr/>
                    <a:lstStyle/>
                    <a:p>
                      <a:pPr algn="ctr"/>
                      <a:endParaRPr lang="fr-BE" sz="1600" dirty="0"/>
                    </a:p>
                  </a:txBody>
                  <a:tcPr marT="45682" marB="4568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 smtClean="0"/>
                        <a:t>Basse tension</a:t>
                      </a:r>
                      <a:endParaRPr lang="fr-BE" sz="1600" dirty="0"/>
                    </a:p>
                  </a:txBody>
                  <a:tcPr marT="45682" marB="45682" anchor="ctr">
                    <a:solidFill>
                      <a:schemeClr val="accent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 smtClean="0"/>
                        <a:t>Moyenne tension</a:t>
                      </a:r>
                      <a:r>
                        <a:rPr lang="fr-BE" sz="1600" baseline="0" dirty="0" smtClean="0"/>
                        <a:t> </a:t>
                      </a:r>
                    </a:p>
                    <a:p>
                      <a:pPr algn="ctr"/>
                      <a:r>
                        <a:rPr lang="fr-BE" sz="1200" i="1" baseline="0" dirty="0" smtClean="0"/>
                        <a:t>(6.000 Volts à 15.000 Volts)</a:t>
                      </a:r>
                      <a:endParaRPr lang="fr-BE" sz="1200" i="1" dirty="0"/>
                    </a:p>
                  </a:txBody>
                  <a:tcPr marT="45682" marB="45682" anchor="ctr">
                    <a:solidFill>
                      <a:schemeClr val="accent1">
                        <a:lumMod val="25000"/>
                      </a:schemeClr>
                    </a:solidFill>
                  </a:tcPr>
                </a:tc>
              </a:tr>
              <a:tr h="370537">
                <a:tc>
                  <a:txBody>
                    <a:bodyPr/>
                    <a:lstStyle/>
                    <a:p>
                      <a:r>
                        <a:rPr lang="fr-BE" sz="1400" b="1" dirty="0" smtClean="0">
                          <a:solidFill>
                            <a:schemeClr val="bg1"/>
                          </a:solidFill>
                        </a:rPr>
                        <a:t>Nombre d’utilisateurs</a:t>
                      </a:r>
                      <a:endParaRPr lang="fr-BE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T="45682" marB="45682">
                    <a:solidFill>
                      <a:schemeClr val="accent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400" b="1" dirty="0" smtClean="0"/>
                        <a:t>353.674</a:t>
                      </a:r>
                      <a:endParaRPr lang="fr-BE" sz="1400" b="1" dirty="0"/>
                    </a:p>
                  </a:txBody>
                  <a:tcPr marT="45682" marB="4568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400" b="1" dirty="0" smtClean="0"/>
                        <a:t>1.801</a:t>
                      </a:r>
                      <a:endParaRPr lang="fr-BE" sz="1400" b="1" dirty="0"/>
                    </a:p>
                  </a:txBody>
                  <a:tcPr marT="45682" marB="45682" anchor="ctr"/>
                </a:tc>
              </a:tr>
              <a:tr h="352553">
                <a:tc>
                  <a:txBody>
                    <a:bodyPr/>
                    <a:lstStyle/>
                    <a:p>
                      <a:r>
                        <a:rPr lang="fr-BE" sz="1400" b="1" dirty="0" smtClean="0">
                          <a:solidFill>
                            <a:schemeClr val="bg1"/>
                          </a:solidFill>
                        </a:rPr>
                        <a:t>Longueur</a:t>
                      </a:r>
                      <a:r>
                        <a:rPr lang="fr-BE" sz="1400" b="1" baseline="0" dirty="0" smtClean="0">
                          <a:solidFill>
                            <a:schemeClr val="bg1"/>
                          </a:solidFill>
                        </a:rPr>
                        <a:t> totale du réseau (Km)</a:t>
                      </a:r>
                      <a:endParaRPr lang="fr-BE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T="45682" marB="45682">
                    <a:solidFill>
                      <a:schemeClr val="accent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400" b="1" dirty="0" smtClean="0"/>
                        <a:t>7.696</a:t>
                      </a:r>
                      <a:endParaRPr lang="fr-BE" sz="1400" b="1" dirty="0"/>
                    </a:p>
                  </a:txBody>
                  <a:tcPr marT="45682" marB="4568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400" b="1" dirty="0" smtClean="0"/>
                        <a:t>5.091</a:t>
                      </a:r>
                      <a:endParaRPr lang="fr-BE" sz="1400" b="1" dirty="0"/>
                    </a:p>
                  </a:txBody>
                  <a:tcPr marT="45682" marB="45682" anchor="ctr"/>
                </a:tc>
              </a:tr>
              <a:tr h="370537">
                <a:tc>
                  <a:txBody>
                    <a:bodyPr/>
                    <a:lstStyle/>
                    <a:p>
                      <a:r>
                        <a:rPr lang="fr-BE" sz="1400" b="1" dirty="0" smtClean="0">
                          <a:solidFill>
                            <a:schemeClr val="bg1"/>
                          </a:solidFill>
                        </a:rPr>
                        <a:t>% Souterrain</a:t>
                      </a:r>
                      <a:endParaRPr lang="fr-BE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T="45682" marB="45682">
                    <a:solidFill>
                      <a:schemeClr val="accent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400" b="1" dirty="0" smtClean="0"/>
                        <a:t>33,30 %</a:t>
                      </a:r>
                      <a:endParaRPr lang="fr-BE" sz="1400" b="1" dirty="0"/>
                    </a:p>
                  </a:txBody>
                  <a:tcPr marT="45682" marB="4568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400" b="1" dirty="0" smtClean="0"/>
                        <a:t>81,80 %</a:t>
                      </a:r>
                      <a:endParaRPr lang="fr-BE" sz="1400" b="1" dirty="0"/>
                    </a:p>
                  </a:txBody>
                  <a:tcPr marT="45682" marB="45682" anchor="ctr"/>
                </a:tc>
              </a:tr>
              <a:tr h="518084">
                <a:tc>
                  <a:txBody>
                    <a:bodyPr/>
                    <a:lstStyle/>
                    <a:p>
                      <a:r>
                        <a:rPr lang="fr-BE" sz="1400" b="1" dirty="0" smtClean="0">
                          <a:solidFill>
                            <a:schemeClr val="bg1"/>
                          </a:solidFill>
                        </a:rPr>
                        <a:t>Energie distribuée (hors pertes) durant l’année 2014 (TWh)</a:t>
                      </a:r>
                      <a:endParaRPr lang="fr-BE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T="45682" marB="45682">
                    <a:solidFill>
                      <a:schemeClr val="accent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400" b="1" dirty="0" smtClean="0"/>
                        <a:t>1.668</a:t>
                      </a:r>
                      <a:endParaRPr lang="fr-BE" sz="1400" b="1" dirty="0"/>
                    </a:p>
                  </a:txBody>
                  <a:tcPr marT="45682" marB="4568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sz="1400" b="1" dirty="0" smtClean="0"/>
                        <a:t>1.310</a:t>
                      </a:r>
                      <a:endParaRPr lang="fr-BE" sz="1400" b="1" dirty="0"/>
                    </a:p>
                  </a:txBody>
                  <a:tcPr marT="45682" marB="45682" anchor="ctr"/>
                </a:tc>
              </a:tr>
            </a:tbl>
          </a:graphicData>
        </a:graphic>
      </p:graphicFrame>
      <p:sp>
        <p:nvSpPr>
          <p:cNvPr id="9" name="Tijdelijke aanduiding voor inhoud 4"/>
          <p:cNvSpPr txBox="1">
            <a:spLocks/>
          </p:cNvSpPr>
          <p:nvPr/>
        </p:nvSpPr>
        <p:spPr>
          <a:xfrm>
            <a:off x="119336" y="1124745"/>
            <a:ext cx="11881320" cy="6480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700" b="1">
                <a:solidFill>
                  <a:srgbClr val="D95121"/>
                </a:solidFill>
                <a:latin typeface="+mn-lt"/>
                <a:ea typeface="+mn-ea"/>
                <a:cs typeface="+mn-cs"/>
              </a:defRPr>
            </a:lvl1pPr>
            <a:lvl2pPr marL="195263" indent="-4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95121"/>
              </a:buClr>
              <a:buFont typeface="Times" pitchFamily="28" charset="0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</a:defRPr>
            </a:lvl2pPr>
            <a:lvl3pPr marL="387350" indent="-1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95121"/>
              </a:buClr>
              <a:buChar char="–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577850" indent="793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28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768350" indent="1060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12255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682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21399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25971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fr-BE" sz="2400" i="1" kern="0" dirty="0" smtClean="0"/>
              <a:t>Profil du réseau électrique de RESA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1151" y="6548439"/>
            <a:ext cx="7245349" cy="306388"/>
          </a:xfrm>
        </p:spPr>
        <p:txBody>
          <a:bodyPr/>
          <a:lstStyle/>
          <a:p>
            <a:pPr>
              <a:defRPr/>
            </a:pPr>
            <a:r>
              <a:rPr lang="fr-BE" dirty="0" smtClean="0"/>
              <a:t>11 mai 2016 – Gestion de crise lors des coupures d'électricité de janvier 2016 en Province de Liège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637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2800" i="1" dirty="0"/>
              <a:t>La gestion de la crise lors des coupures d’électricité de janvier 2016 en Province de Liège</a:t>
            </a:r>
            <a:endParaRPr lang="fr-BE" sz="280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D5D33-2499-4534-A74A-31CBA2D50D72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2200" y="6548439"/>
            <a:ext cx="8110024" cy="306388"/>
          </a:xfrm>
        </p:spPr>
        <p:txBody>
          <a:bodyPr/>
          <a:lstStyle/>
          <a:p>
            <a:pPr>
              <a:defRPr/>
            </a:pPr>
            <a:r>
              <a:rPr lang="fr-BE" smtClean="0"/>
              <a:t>11 mai 2016 – Gestion de crise lors des coupures d'électricité de janvier 2016 en Province de Liège</a:t>
            </a:r>
            <a:endParaRPr lang="nl-NL" dirty="0"/>
          </a:p>
        </p:txBody>
      </p:sp>
      <p:sp>
        <p:nvSpPr>
          <p:cNvPr id="16" name="ZoneTexte 15"/>
          <p:cNvSpPr txBox="1"/>
          <p:nvPr/>
        </p:nvSpPr>
        <p:spPr>
          <a:xfrm>
            <a:off x="239143" y="1484779"/>
            <a:ext cx="1176151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Un peu de terminologie</a:t>
            </a:r>
            <a:endParaRPr lang="fr-BE" sz="3200" b="1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75000"/>
                  </a:schemeClr>
                </a:solidFill>
              </a:rPr>
              <a:t>De l’ordre vers le chaos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Mobilisation difficile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L’heure du bilan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Quelles leçons tirer ?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Des craintes pour le délestage ?</a:t>
            </a:r>
          </a:p>
          <a:p>
            <a:pPr marL="1079500" lvl="1" indent="-6223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Conclusions</a:t>
            </a:r>
            <a:endParaRPr lang="fr-BE" sz="3200" b="1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351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42913" lvl="1" indent="-442913"/>
            <a:r>
              <a:rPr lang="fr-BE" sz="2800" i="1" dirty="0" smtClean="0"/>
              <a:t>De </a:t>
            </a:r>
            <a:r>
              <a:rPr lang="fr-BE" sz="2800" i="1" dirty="0"/>
              <a:t>l’ordre vers le </a:t>
            </a:r>
            <a:r>
              <a:rPr lang="fr-BE" sz="2800" i="1" dirty="0" smtClean="0"/>
              <a:t>chaos</a:t>
            </a:r>
            <a:endParaRPr lang="nl-BE" sz="2800" i="1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19336" y="1209923"/>
            <a:ext cx="11881320" cy="4739357"/>
          </a:xfrm>
        </p:spPr>
        <p:txBody>
          <a:bodyPr/>
          <a:lstStyle/>
          <a:p>
            <a:pPr marL="715963" indent="-354013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896938" algn="l"/>
              </a:tabLst>
            </a:pPr>
            <a:r>
              <a:rPr lang="fr-BE" sz="2400" b="0" i="1" dirty="0" smtClean="0">
                <a:solidFill>
                  <a:schemeClr val="accent2">
                    <a:lumMod val="75000"/>
                  </a:schemeClr>
                </a:solidFill>
              </a:rPr>
              <a:t>Premiers déclenchements à partir de de 01h40</a:t>
            </a:r>
          </a:p>
          <a:p>
            <a:pPr marL="552450" lvl="1" indent="0">
              <a:spcBef>
                <a:spcPts val="1200"/>
              </a:spcBef>
              <a:buNone/>
              <a:tabLst>
                <a:tab pos="896938" algn="l"/>
              </a:tabLst>
            </a:pPr>
            <a:r>
              <a:rPr lang="fr-BE" sz="1800" b="1" i="1" dirty="0" smtClean="0">
                <a:solidFill>
                  <a:srgbClr val="D95121"/>
                </a:solidFill>
                <a:sym typeface="Wingdings" panose="05000000000000000000" pitchFamily="2" charset="2"/>
              </a:rPr>
              <a:t> </a:t>
            </a:r>
            <a:r>
              <a:rPr lang="fr-BE" sz="1800" b="1" i="1" dirty="0" smtClean="0">
                <a:solidFill>
                  <a:srgbClr val="D95121"/>
                </a:solidFill>
              </a:rPr>
              <a:t>Procédures habituelles </a:t>
            </a:r>
            <a:r>
              <a:rPr lang="fr-BE" sz="1800" b="1" i="1" dirty="0">
                <a:solidFill>
                  <a:srgbClr val="D95121"/>
                </a:solidFill>
              </a:rPr>
              <a:t>appliquées (Poste de conduite </a:t>
            </a:r>
            <a:r>
              <a:rPr lang="fr-BE" sz="1800" b="1" i="1" dirty="0" smtClean="0">
                <a:solidFill>
                  <a:srgbClr val="D95121"/>
                </a:solidFill>
              </a:rPr>
              <a:t>énergie – personnel de garde)</a:t>
            </a:r>
            <a:endParaRPr lang="fr-BE" sz="2400" b="1" i="1" dirty="0" smtClean="0">
              <a:solidFill>
                <a:srgbClr val="D95121"/>
              </a:solidFill>
            </a:endParaRPr>
          </a:p>
          <a:p>
            <a:pPr marL="70485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896938" algn="l"/>
              </a:tabLst>
            </a:pPr>
            <a:r>
              <a:rPr lang="fr-BE" sz="2400" b="0" i="1" dirty="0" smtClean="0">
                <a:solidFill>
                  <a:schemeClr val="accent2">
                    <a:lumMod val="75000"/>
                  </a:schemeClr>
                </a:solidFill>
              </a:rPr>
              <a:t>Vers </a:t>
            </a:r>
            <a:r>
              <a:rPr lang="fr-BE" sz="2400" b="0" i="1" dirty="0">
                <a:solidFill>
                  <a:schemeClr val="accent2">
                    <a:lumMod val="75000"/>
                  </a:schemeClr>
                </a:solidFill>
              </a:rPr>
              <a:t>10h, et suite à l’enregistrement de nouvelles coupures, </a:t>
            </a:r>
            <a:r>
              <a:rPr lang="fr-BE" sz="2400" b="0" i="1" dirty="0" smtClean="0">
                <a:solidFill>
                  <a:schemeClr val="accent2">
                    <a:lumMod val="75000"/>
                  </a:schemeClr>
                </a:solidFill>
              </a:rPr>
              <a:t>mise en place de notre </a:t>
            </a:r>
            <a:r>
              <a:rPr lang="fr-BE" sz="2400" b="0" i="1" dirty="0">
                <a:solidFill>
                  <a:schemeClr val="accent2">
                    <a:lumMod val="75000"/>
                  </a:schemeClr>
                </a:solidFill>
              </a:rPr>
              <a:t>cellule interne au Poste de conduite </a:t>
            </a:r>
            <a:r>
              <a:rPr lang="fr-BE" sz="2400" b="0" i="1" dirty="0" smtClean="0">
                <a:solidFill>
                  <a:schemeClr val="accent2">
                    <a:lumMod val="75000"/>
                  </a:schemeClr>
                </a:solidFill>
              </a:rPr>
              <a:t>énergie</a:t>
            </a:r>
          </a:p>
          <a:p>
            <a:pPr marL="552450" lvl="1" indent="0">
              <a:spcBef>
                <a:spcPts val="1200"/>
              </a:spcBef>
              <a:buNone/>
              <a:tabLst>
                <a:tab pos="896938" algn="l"/>
              </a:tabLst>
            </a:pPr>
            <a:r>
              <a:rPr lang="fr-BE" sz="1800" i="1" dirty="0" smtClean="0">
                <a:solidFill>
                  <a:srgbClr val="D95121"/>
                </a:solidFill>
                <a:sym typeface="Wingdings" panose="05000000000000000000" pitchFamily="2" charset="2"/>
              </a:rPr>
              <a:t> </a:t>
            </a:r>
            <a:r>
              <a:rPr lang="fr-BE" sz="1800" b="1" i="1" dirty="0" smtClean="0">
                <a:solidFill>
                  <a:srgbClr val="D95121"/>
                </a:solidFill>
              </a:rPr>
              <a:t>Détachement </a:t>
            </a:r>
            <a:r>
              <a:rPr lang="fr-BE" sz="1800" b="1" i="1" dirty="0">
                <a:solidFill>
                  <a:srgbClr val="D95121"/>
                </a:solidFill>
              </a:rPr>
              <a:t>de leurs tâches planifiées </a:t>
            </a:r>
            <a:r>
              <a:rPr lang="fr-BE" sz="1800" b="1" i="1" dirty="0" smtClean="0">
                <a:solidFill>
                  <a:srgbClr val="D95121"/>
                </a:solidFill>
              </a:rPr>
              <a:t>de </a:t>
            </a:r>
            <a:r>
              <a:rPr lang="fr-BE" sz="1800" b="1" i="1" dirty="0">
                <a:solidFill>
                  <a:srgbClr val="D95121"/>
                </a:solidFill>
              </a:rPr>
              <a:t>tous les agents présents pour résoudre les </a:t>
            </a:r>
            <a:r>
              <a:rPr lang="fr-BE" sz="1800" b="1" i="1" dirty="0" smtClean="0">
                <a:solidFill>
                  <a:srgbClr val="D95121"/>
                </a:solidFill>
              </a:rPr>
              <a:t>pannes</a:t>
            </a:r>
          </a:p>
          <a:p>
            <a:pPr marL="552450" lvl="1" indent="0">
              <a:spcBef>
                <a:spcPts val="1200"/>
              </a:spcBef>
              <a:buNone/>
              <a:tabLst>
                <a:tab pos="896938" algn="l"/>
              </a:tabLst>
            </a:pPr>
            <a:r>
              <a:rPr lang="fr-BE" sz="1800" b="1" i="1" dirty="0" smtClean="0">
                <a:solidFill>
                  <a:srgbClr val="D95121"/>
                </a:solidFill>
                <a:sym typeface="Wingdings" panose="05000000000000000000" pitchFamily="2" charset="2"/>
              </a:rPr>
              <a:t> </a:t>
            </a:r>
            <a:r>
              <a:rPr lang="fr-BE" sz="1800" b="1" i="1" dirty="0" smtClean="0">
                <a:solidFill>
                  <a:srgbClr val="D95121"/>
                </a:solidFill>
              </a:rPr>
              <a:t>Rappel d’agents </a:t>
            </a:r>
            <a:r>
              <a:rPr lang="fr-BE" sz="1800" b="1" i="1" dirty="0">
                <a:solidFill>
                  <a:srgbClr val="D95121"/>
                </a:solidFill>
              </a:rPr>
              <a:t>en congé</a:t>
            </a:r>
            <a:r>
              <a:rPr lang="fr-BE" sz="1800" b="1" i="1" dirty="0">
                <a:solidFill>
                  <a:srgbClr val="FF3300"/>
                </a:solidFill>
              </a:rPr>
              <a:t> </a:t>
            </a:r>
            <a:endParaRPr lang="fr-BE" sz="2400" b="1" i="1" dirty="0" smtClean="0">
              <a:solidFill>
                <a:srgbClr val="FF3300"/>
              </a:solidFill>
            </a:endParaRPr>
          </a:p>
          <a:p>
            <a:pPr marL="704850" lvl="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896938" algn="l"/>
              </a:tabLst>
            </a:pPr>
            <a:r>
              <a:rPr lang="fr-BE" sz="2400" b="0" i="1" dirty="0">
                <a:solidFill>
                  <a:schemeClr val="accent2">
                    <a:lumMod val="75000"/>
                  </a:schemeClr>
                </a:solidFill>
              </a:rPr>
              <a:t>Vers 15h, compte tenu de la poursuite </a:t>
            </a:r>
            <a:r>
              <a:rPr lang="fr-BE" sz="2400" b="0" i="1" dirty="0" smtClean="0">
                <a:solidFill>
                  <a:schemeClr val="accent2">
                    <a:lumMod val="75000"/>
                  </a:schemeClr>
                </a:solidFill>
              </a:rPr>
              <a:t>des déclenchements</a:t>
            </a:r>
            <a:r>
              <a:rPr lang="fr-BE" sz="2400" b="0" i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fr-BE" sz="2400" b="0" i="1" dirty="0" smtClean="0">
                <a:solidFill>
                  <a:schemeClr val="accent2">
                    <a:lumMod val="75000"/>
                  </a:schemeClr>
                </a:solidFill>
              </a:rPr>
              <a:t>mise en place de notre cellule </a:t>
            </a:r>
            <a:r>
              <a:rPr lang="fr-BE" sz="2400" b="0" i="1" dirty="0">
                <a:solidFill>
                  <a:schemeClr val="accent2">
                    <a:lumMod val="75000"/>
                  </a:schemeClr>
                </a:solidFill>
              </a:rPr>
              <a:t>de crise interne </a:t>
            </a:r>
            <a:r>
              <a:rPr lang="fr-BE" sz="2400" b="0" i="1" dirty="0" smtClean="0">
                <a:solidFill>
                  <a:schemeClr val="accent2">
                    <a:lumMod val="75000"/>
                  </a:schemeClr>
                </a:solidFill>
              </a:rPr>
              <a:t>technique</a:t>
            </a:r>
          </a:p>
          <a:p>
            <a:pPr marL="552450" lvl="1" indent="0">
              <a:spcBef>
                <a:spcPts val="1200"/>
              </a:spcBef>
              <a:buNone/>
              <a:tabLst>
                <a:tab pos="896938" algn="l"/>
              </a:tabLst>
            </a:pPr>
            <a:r>
              <a:rPr lang="fr-BE" sz="1800" b="1" i="1" dirty="0" smtClean="0">
                <a:solidFill>
                  <a:srgbClr val="D95121"/>
                </a:solidFill>
                <a:sym typeface="Wingdings" panose="05000000000000000000" pitchFamily="2" charset="2"/>
              </a:rPr>
              <a:t> </a:t>
            </a:r>
            <a:r>
              <a:rPr lang="fr-BE" sz="1800" b="1" i="1" dirty="0" smtClean="0">
                <a:solidFill>
                  <a:srgbClr val="D95121"/>
                </a:solidFill>
              </a:rPr>
              <a:t>Il </a:t>
            </a:r>
            <a:r>
              <a:rPr lang="fr-BE" sz="1800" b="1" i="1" dirty="0">
                <a:solidFill>
                  <a:srgbClr val="D95121"/>
                </a:solidFill>
              </a:rPr>
              <a:t>y a </a:t>
            </a:r>
            <a:r>
              <a:rPr lang="fr-BE" sz="1800" b="1" i="1" dirty="0" smtClean="0">
                <a:solidFill>
                  <a:srgbClr val="D95121"/>
                </a:solidFill>
              </a:rPr>
              <a:t>beaucoup </a:t>
            </a:r>
            <a:r>
              <a:rPr lang="fr-BE" sz="1800" b="1" i="1" dirty="0">
                <a:solidFill>
                  <a:srgbClr val="D95121"/>
                </a:solidFill>
              </a:rPr>
              <a:t>plus de pannes qui arrivent que de pannes résolues</a:t>
            </a:r>
          </a:p>
          <a:p>
            <a:pPr marL="552450" lvl="1" indent="0">
              <a:spcBef>
                <a:spcPts val="1200"/>
              </a:spcBef>
              <a:buNone/>
              <a:tabLst>
                <a:tab pos="896938" algn="l"/>
              </a:tabLst>
            </a:pPr>
            <a:r>
              <a:rPr lang="fr-BE" sz="1800" b="1" i="1" dirty="0" smtClean="0">
                <a:solidFill>
                  <a:srgbClr val="D95121"/>
                </a:solidFill>
                <a:sym typeface="Wingdings" panose="05000000000000000000" pitchFamily="2" charset="2"/>
              </a:rPr>
              <a:t> </a:t>
            </a:r>
            <a:r>
              <a:rPr lang="fr-BE" sz="1800" b="1" i="1" dirty="0" smtClean="0">
                <a:solidFill>
                  <a:srgbClr val="D95121"/>
                </a:solidFill>
              </a:rPr>
              <a:t>Les </a:t>
            </a:r>
            <a:r>
              <a:rPr lang="fr-BE" sz="1800" b="1" i="1" dirty="0">
                <a:solidFill>
                  <a:srgbClr val="D95121"/>
                </a:solidFill>
              </a:rPr>
              <a:t>services sont complètement débordés</a:t>
            </a:r>
          </a:p>
          <a:p>
            <a:pPr marL="704850" lvl="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896938" algn="l"/>
              </a:tabLst>
            </a:pPr>
            <a:r>
              <a:rPr lang="fr-BE" sz="2400" b="0" i="1" dirty="0" smtClean="0">
                <a:solidFill>
                  <a:schemeClr val="accent2">
                    <a:lumMod val="75000"/>
                  </a:schemeClr>
                </a:solidFill>
              </a:rPr>
              <a:t>17h15, mise en place de la Cellule de Crise Provinciale à l’initiative du Gouverneur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0" y="6548439"/>
            <a:ext cx="7556500" cy="306388"/>
          </a:xfrm>
        </p:spPr>
        <p:txBody>
          <a:bodyPr/>
          <a:lstStyle/>
          <a:p>
            <a:pPr>
              <a:defRPr/>
            </a:pPr>
            <a:r>
              <a:rPr lang="fr-BE" smtClean="0"/>
              <a:t>11 mai 2016 – Gestion de crise lors des coupures d'électricité de janvier 2016 en Province de Liège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D5D33-2499-4534-A74A-31CBA2D50D72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51520" y="1124744"/>
            <a:ext cx="10236968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fr-FR" sz="2400" kern="1200" dirty="0" smtClean="0">
                <a:solidFill>
                  <a:srgbClr val="57666F"/>
                </a:solidFill>
                <a:latin typeface="Arial" charset="0"/>
                <a:ea typeface="ＭＳ Ｐゴシック" pitchFamily="84" charset="-128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fr-FR" sz="2000" b="1" kern="1200" dirty="0" smtClean="0">
                <a:solidFill>
                  <a:srgbClr val="05AADA"/>
                </a:solidFill>
                <a:latin typeface="Arial" charset="0"/>
                <a:ea typeface="ＭＳ Ｐゴシック" pitchFamily="84" charset="-128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fr-FR" sz="1600" kern="1200" dirty="0" smtClean="0">
                <a:solidFill>
                  <a:srgbClr val="88949B"/>
                </a:solidFill>
                <a:latin typeface="Arial" charset="0"/>
                <a:ea typeface="ＭＳ Ｐゴシック" pitchFamily="84" charset="-128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fr-FR" sz="1600" kern="1200" baseline="0" dirty="0" smtClean="0">
                <a:solidFill>
                  <a:srgbClr val="88949B"/>
                </a:solidFill>
                <a:latin typeface="Arial" charset="0"/>
                <a:ea typeface="ＭＳ Ｐゴシック" pitchFamily="84" charset="-128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fr-FR" sz="1600" kern="1200" baseline="0" dirty="0" smtClean="0">
                <a:solidFill>
                  <a:srgbClr val="88949B"/>
                </a:solidFill>
                <a:latin typeface="Arial" charset="0"/>
                <a:ea typeface="ＭＳ Ｐゴシック" pitchFamily="8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57666F"/>
              </a:solidFill>
              <a:effectLst/>
              <a:uLnTx/>
              <a:uFillTx/>
              <a:latin typeface="Arial" charset="0"/>
              <a:ea typeface="ＭＳ Ｐゴシック" pitchFamily="84" charset="-128"/>
              <a:cs typeface="+mn-cs"/>
              <a:sym typeface="Wingdings" panose="05000000000000000000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57666F"/>
              </a:solidFill>
              <a:effectLst/>
              <a:uLnTx/>
              <a:uFillTx/>
              <a:latin typeface="Arial" charset="0"/>
              <a:ea typeface="ＭＳ Ｐゴシック" pitchFamily="84" charset="-128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56088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5176</TotalTime>
  <Words>2066</Words>
  <Application>Microsoft Macintosh PowerPoint</Application>
  <PresentationFormat>Personnalisé</PresentationFormat>
  <Paragraphs>337</Paragraphs>
  <Slides>28</Slides>
  <Notes>12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0" baseType="lpstr">
      <vt:lpstr>Nouvelle présentation</vt:lpstr>
      <vt:lpstr>Diapositive think-cell</vt:lpstr>
      <vt:lpstr>Sixième rassemblement de la plateforme d’échange PLANICOM  « La gestion de la crise lors des coupures d’électricité de janvier 2016 en Province de Liège : quels enseignements tirer dans le cadre des plans de délestage ? »   Christian De Laet – Directeur Technique RESA</vt:lpstr>
      <vt:lpstr>La gestion de la crise lors des coupures d’électricité de janvier 2016 en Province de Liège</vt:lpstr>
      <vt:lpstr>La gestion de la crise lors des coupures d’électricité de janvier 2016 en Province de Liège</vt:lpstr>
      <vt:lpstr>La gestion de la crise lors des coupures d’électricité de janvier 2016 en Province de Liège</vt:lpstr>
      <vt:lpstr> Un peu de terminologie </vt:lpstr>
      <vt:lpstr> Un peu de terminologie </vt:lpstr>
      <vt:lpstr>Un peu de terminologie</vt:lpstr>
      <vt:lpstr>La gestion de la crise lors des coupures d’électricité de janvier 2016 en Province de Liège</vt:lpstr>
      <vt:lpstr>De l’ordre vers le chaos</vt:lpstr>
      <vt:lpstr>La gestion de la crise lors des coupures d’électricité de janvier 2016 en Province de Liège</vt:lpstr>
      <vt:lpstr>Mobilisation difficile</vt:lpstr>
      <vt:lpstr>La gestion de la crise lors des coupures d’électricité de janvier 2016 en Province de Liège</vt:lpstr>
      <vt:lpstr>L’heure du bilan</vt:lpstr>
      <vt:lpstr>L’heure du bilan</vt:lpstr>
      <vt:lpstr>L’heure du bilan</vt:lpstr>
      <vt:lpstr>L’heure du bilan</vt:lpstr>
      <vt:lpstr>L’heure du bilan</vt:lpstr>
      <vt:lpstr>L’heure du bilan</vt:lpstr>
      <vt:lpstr>L’heure du bilan</vt:lpstr>
      <vt:lpstr>La gestion de la crise lors des coupures d’électricité de janvier 2016 en Province de Liège</vt:lpstr>
      <vt:lpstr>Quelles leçons tirer ?</vt:lpstr>
      <vt:lpstr>Quelles leçons tirer ?</vt:lpstr>
      <vt:lpstr>La gestion de la crise lors des coupures d’électricité de janvier 2016 en Province de Liège</vt:lpstr>
      <vt:lpstr>Des craintes pour le délestage ?</vt:lpstr>
      <vt:lpstr>Des craintes pour le délestage ?</vt:lpstr>
      <vt:lpstr>La gestion de la crise lors des coupures d’électricité de janvier 2016 en Province de Liège</vt:lpstr>
      <vt:lpstr>Conclusions</vt:lpstr>
      <vt:lpstr>Merci de votre attention.</vt:lpstr>
    </vt:vector>
  </TitlesOfParts>
  <Company>Studio 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Studio 5</dc:creator>
  <cp:lastModifiedBy>Aline</cp:lastModifiedBy>
  <cp:revision>358</cp:revision>
  <cp:lastPrinted>2016-03-10T07:56:09Z</cp:lastPrinted>
  <dcterms:created xsi:type="dcterms:W3CDTF">2010-10-04T13:37:52Z</dcterms:created>
  <dcterms:modified xsi:type="dcterms:W3CDTF">2016-05-10T07:55:06Z</dcterms:modified>
</cp:coreProperties>
</file>