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s/slide5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gif" ContentType="image/gif"/>
  <Override PartName="/ppt/slideLayouts/slideLayout9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22458C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64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9481-CAE1-4B8C-BF58-DFC61BB026BA}" type="datetimeFigureOut">
              <a:rPr lang="fr-BE" smtClean="0"/>
              <a:pPr/>
              <a:t>6/13/13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B7ED-C0B2-4B47-82C0-6055B9932ADA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9481-CAE1-4B8C-BF58-DFC61BB026BA}" type="datetimeFigureOut">
              <a:rPr lang="fr-BE" smtClean="0"/>
              <a:pPr/>
              <a:t>6/13/13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B7ED-C0B2-4B47-82C0-6055B9932ADA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9481-CAE1-4B8C-BF58-DFC61BB026BA}" type="datetimeFigureOut">
              <a:rPr lang="fr-BE" smtClean="0"/>
              <a:pPr/>
              <a:t>6/13/13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B7ED-C0B2-4B47-82C0-6055B9932ADA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9481-CAE1-4B8C-BF58-DFC61BB026BA}" type="datetimeFigureOut">
              <a:rPr lang="fr-BE" smtClean="0"/>
              <a:pPr/>
              <a:t>6/13/13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B7ED-C0B2-4B47-82C0-6055B9932ADA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9481-CAE1-4B8C-BF58-DFC61BB026BA}" type="datetimeFigureOut">
              <a:rPr lang="fr-BE" smtClean="0"/>
              <a:pPr/>
              <a:t>6/13/13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B7ED-C0B2-4B47-82C0-6055B9932ADA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9481-CAE1-4B8C-BF58-DFC61BB026BA}" type="datetimeFigureOut">
              <a:rPr lang="fr-BE" smtClean="0"/>
              <a:pPr/>
              <a:t>6/13/13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B7ED-C0B2-4B47-82C0-6055B9932ADA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9481-CAE1-4B8C-BF58-DFC61BB026BA}" type="datetimeFigureOut">
              <a:rPr lang="fr-BE" smtClean="0"/>
              <a:pPr/>
              <a:t>6/13/13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B7ED-C0B2-4B47-82C0-6055B9932ADA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9481-CAE1-4B8C-BF58-DFC61BB026BA}" type="datetimeFigureOut">
              <a:rPr lang="fr-BE" smtClean="0"/>
              <a:pPr/>
              <a:t>6/13/13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B7ED-C0B2-4B47-82C0-6055B9932ADA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9481-CAE1-4B8C-BF58-DFC61BB026BA}" type="datetimeFigureOut">
              <a:rPr lang="fr-BE" smtClean="0"/>
              <a:pPr/>
              <a:t>6/13/13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B7ED-C0B2-4B47-82C0-6055B9932ADA}" type="slidenum">
              <a:rPr lang="fr-BE" smtClean="0"/>
              <a:pPr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9481-CAE1-4B8C-BF58-DFC61BB026BA}" type="datetimeFigureOut">
              <a:rPr lang="fr-BE" smtClean="0"/>
              <a:pPr/>
              <a:t>6/13/13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B7ED-C0B2-4B47-82C0-6055B9932ADA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B9481-CAE1-4B8C-BF58-DFC61BB026BA}" type="datetimeFigureOut">
              <a:rPr lang="fr-BE" smtClean="0"/>
              <a:pPr/>
              <a:t>6/13/13</a:t>
            </a:fld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8CB7ED-C0B2-4B47-82C0-6055B9932ADA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E8CB7ED-C0B2-4B47-82C0-6055B9932ADA}" type="slidenum">
              <a:rPr lang="fr-BE" smtClean="0"/>
              <a:pPr/>
              <a:t>‹#›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fr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308B9481-CAE1-4B8C-BF58-DFC61BB026BA}" type="datetimeFigureOut">
              <a:rPr lang="fr-BE" smtClean="0"/>
              <a:pPr/>
              <a:t>6/13/13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3068960"/>
            <a:ext cx="7762527" cy="1369839"/>
          </a:xfrm>
        </p:spPr>
        <p:txBody>
          <a:bodyPr/>
          <a:lstStyle/>
          <a:p>
            <a:r>
              <a:rPr lang="fr-BE" sz="2800" b="1" i="1" dirty="0">
                <a:solidFill>
                  <a:schemeClr val="tx1"/>
                </a:solidFill>
              </a:rPr>
              <a:t>La communication des </a:t>
            </a:r>
            <a:r>
              <a:rPr lang="fr-BE" sz="2800" b="1" i="1" dirty="0" smtClean="0">
                <a:solidFill>
                  <a:schemeClr val="tx1"/>
                </a:solidFill>
              </a:rPr>
              <a:t>organisations publiques </a:t>
            </a:r>
            <a:br>
              <a:rPr lang="fr-BE" sz="2800" b="1" i="1" dirty="0" smtClean="0">
                <a:solidFill>
                  <a:schemeClr val="tx1"/>
                </a:solidFill>
              </a:rPr>
            </a:br>
            <a:r>
              <a:rPr lang="fr-BE" sz="2800" b="1" i="1" dirty="0" smtClean="0">
                <a:solidFill>
                  <a:schemeClr val="tx1"/>
                </a:solidFill>
              </a:rPr>
              <a:t>en </a:t>
            </a:r>
            <a:r>
              <a:rPr lang="fr-BE" sz="2800" b="1" i="1" dirty="0">
                <a:solidFill>
                  <a:schemeClr val="tx1"/>
                </a:solidFill>
              </a:rPr>
              <a:t>période de crise: </a:t>
            </a:r>
            <a:r>
              <a:rPr lang="fr-BE" sz="2800" b="1" i="1" dirty="0" smtClean="0">
                <a:solidFill>
                  <a:schemeClr val="tx1"/>
                </a:solidFill>
              </a:rPr>
              <a:t>Proposition d’une approche processuelle.</a:t>
            </a:r>
            <a:br>
              <a:rPr lang="fr-BE" sz="2800" b="1" i="1" dirty="0" smtClean="0">
                <a:solidFill>
                  <a:schemeClr val="tx1"/>
                </a:solidFill>
              </a:rPr>
            </a:br>
            <a:r>
              <a:rPr lang="fr-BE" sz="2800" b="1" i="1" dirty="0" smtClean="0">
                <a:solidFill>
                  <a:schemeClr val="tx1"/>
                </a:solidFill>
              </a:rPr>
              <a:t/>
            </a:r>
            <a:br>
              <a:rPr lang="fr-BE" sz="2800" b="1" i="1" dirty="0" smtClean="0">
                <a:solidFill>
                  <a:schemeClr val="tx1"/>
                </a:solidFill>
              </a:rPr>
            </a:br>
            <a:r>
              <a:rPr lang="fr-BE" sz="2800" b="1" i="1" dirty="0">
                <a:solidFill>
                  <a:schemeClr val="tx1"/>
                </a:solidFill>
              </a:rPr>
              <a:t/>
            </a:r>
            <a:br>
              <a:rPr lang="fr-BE" sz="2800" b="1" i="1" dirty="0">
                <a:solidFill>
                  <a:schemeClr val="tx1"/>
                </a:solidFill>
              </a:rPr>
            </a:br>
            <a:r>
              <a:rPr lang="fr-BE" sz="1800" b="1" i="1" dirty="0" smtClean="0">
                <a:solidFill>
                  <a:schemeClr val="tx1"/>
                </a:solidFill>
              </a:rPr>
              <a:t>Raone Julien – Doctorant ISPOLE (UCL)</a:t>
            </a:r>
            <a:endParaRPr lang="fr-BE" sz="1800" b="1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07704" y="5301208"/>
            <a:ext cx="6461760" cy="1440160"/>
          </a:xfrm>
        </p:spPr>
        <p:txBody>
          <a:bodyPr>
            <a:normAutofit/>
          </a:bodyPr>
          <a:lstStyle/>
          <a:p>
            <a:pPr algn="r"/>
            <a:r>
              <a:rPr lang="fr-BE" sz="1600" dirty="0">
                <a:solidFill>
                  <a:schemeClr val="tx1"/>
                </a:solidFill>
              </a:rPr>
              <a:t>Communication de </a:t>
            </a:r>
            <a:r>
              <a:rPr lang="fr-BE" sz="1600" dirty="0" smtClean="0">
                <a:solidFill>
                  <a:schemeClr val="tx1"/>
                </a:solidFill>
              </a:rPr>
              <a:t>crise et/ou </a:t>
            </a:r>
            <a:r>
              <a:rPr lang="fr-BE" sz="1600" dirty="0">
                <a:solidFill>
                  <a:schemeClr val="tx1"/>
                </a:solidFill>
              </a:rPr>
              <a:t>crise de la communication</a:t>
            </a:r>
          </a:p>
          <a:p>
            <a:pPr algn="r"/>
            <a:r>
              <a:rPr lang="fr-BE" sz="1600" dirty="0" smtClean="0">
                <a:solidFill>
                  <a:schemeClr val="tx1"/>
                </a:solidFill>
              </a:rPr>
              <a:t>Colloque Planicom</a:t>
            </a:r>
          </a:p>
          <a:p>
            <a:pPr algn="r"/>
            <a:r>
              <a:rPr lang="fr-BE" sz="1600" dirty="0" smtClean="0">
                <a:solidFill>
                  <a:schemeClr val="tx1"/>
                </a:solidFill>
              </a:rPr>
              <a:t>14 Juin 2013</a:t>
            </a:r>
          </a:p>
          <a:p>
            <a:pPr algn="r"/>
            <a:r>
              <a:rPr lang="fr-BE" sz="1600" dirty="0" smtClean="0">
                <a:solidFill>
                  <a:schemeClr val="tx1"/>
                </a:solidFill>
              </a:rPr>
              <a:t>Moulin de Beez - Namur</a:t>
            </a:r>
            <a:endParaRPr lang="fr-BE" sz="1600" dirty="0">
              <a:solidFill>
                <a:schemeClr val="tx1"/>
              </a:solidFill>
            </a:endParaRPr>
          </a:p>
        </p:txBody>
      </p:sp>
      <p:pic>
        <p:nvPicPr>
          <p:cNvPr id="4" name="Image 4" descr="Description : Description : Description : Description : Description : Description : http://www.fucam.ac.be/engine/redirect.php3?id=113265&amp;stream=i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9787" y="332656"/>
            <a:ext cx="684213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7887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1143000"/>
          </a:xfrm>
        </p:spPr>
        <p:txBody>
          <a:bodyPr/>
          <a:lstStyle/>
          <a:p>
            <a:r>
              <a:rPr lang="fr-BE" sz="2800" dirty="0" smtClean="0">
                <a:solidFill>
                  <a:schemeClr val="tx1"/>
                </a:solidFill>
              </a:rPr>
              <a:t>1. La communication de crise en relations publiques</a:t>
            </a:r>
            <a:endParaRPr lang="fr-BE" sz="2800" dirty="0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84784"/>
            <a:ext cx="7992888" cy="4997152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fr-BE" u="sng" dirty="0" smtClean="0"/>
              <a:t>Le noyau dur:</a:t>
            </a:r>
          </a:p>
          <a:p>
            <a:pPr marL="114300" indent="0">
              <a:buNone/>
            </a:pPr>
            <a:r>
              <a:rPr lang="fr-BE" dirty="0" smtClean="0"/>
              <a:t>Les recherches tactiques</a:t>
            </a:r>
            <a:endParaRPr lang="fr-BE" dirty="0"/>
          </a:p>
          <a:p>
            <a:pPr marL="114300" indent="0">
              <a:buNone/>
            </a:pPr>
            <a:r>
              <a:rPr lang="fr-BE" dirty="0" smtClean="0"/>
              <a:t>Les recherches stratégiques</a:t>
            </a:r>
          </a:p>
          <a:p>
            <a:pPr marL="114300" indent="0">
              <a:buNone/>
            </a:pPr>
            <a:endParaRPr lang="fr-BE" dirty="0"/>
          </a:p>
          <a:p>
            <a:pPr marL="114300" indent="0">
              <a:buNone/>
            </a:pPr>
            <a:r>
              <a:rPr lang="fr-BE" u="sng" dirty="0" smtClean="0"/>
              <a:t>Les fondements de ces approches:</a:t>
            </a:r>
            <a:endParaRPr lang="fr-BE" dirty="0" smtClean="0"/>
          </a:p>
          <a:p>
            <a:pPr marL="114300" indent="0">
              <a:buNone/>
            </a:pPr>
            <a:r>
              <a:rPr lang="fr-BE" dirty="0" smtClean="0"/>
              <a:t>Un ancrage instrumental/managérial</a:t>
            </a:r>
          </a:p>
          <a:p>
            <a:pPr marL="114300" indent="0">
              <a:buNone/>
            </a:pPr>
            <a:r>
              <a:rPr lang="fr-BE" dirty="0"/>
              <a:t>Un ancrage fonctionnaliste</a:t>
            </a:r>
          </a:p>
          <a:p>
            <a:pPr marL="114300" indent="0">
              <a:buNone/>
            </a:pPr>
            <a:endParaRPr lang="en-US" i="1" dirty="0" smtClean="0"/>
          </a:p>
          <a:p>
            <a:pPr marL="114300" indent="0">
              <a:buNone/>
            </a:pPr>
            <a:r>
              <a:rPr lang="fr-BE" b="1" dirty="0"/>
              <a:t>Penser la communication de crise autrement? </a:t>
            </a:r>
          </a:p>
          <a:p>
            <a:pPr marL="114300" indent="0">
              <a:buNone/>
            </a:pPr>
            <a:r>
              <a:rPr lang="en-US" i="1" dirty="0" smtClean="0"/>
              <a:t>“</a:t>
            </a:r>
            <a:r>
              <a:rPr lang="en-US" i="1" dirty="0"/>
              <a:t>Merely addressing crisis as communication and only focusing on reputation restoration ignores the magnitude of the challenge” </a:t>
            </a:r>
            <a:r>
              <a:rPr lang="en-US" dirty="0"/>
              <a:t>(Heath, 2012: 12). </a:t>
            </a:r>
            <a:endParaRPr lang="fr-BE" dirty="0"/>
          </a:p>
          <a:p>
            <a:pPr marL="114300" indent="0">
              <a:buNone/>
            </a:pPr>
            <a:endParaRPr lang="fr-BE" dirty="0" smtClean="0"/>
          </a:p>
          <a:p>
            <a:pPr marL="114300" indent="0">
              <a:buNone/>
            </a:pPr>
            <a:r>
              <a:rPr lang="en-US" i="1" dirty="0" smtClean="0"/>
              <a:t>“</a:t>
            </a:r>
            <a:r>
              <a:rPr lang="en-US" i="1" dirty="0"/>
              <a:t>We urge a paradigm shift for crisis management in which uncertainty, adaptativeness, and improvisation replace certainty, goal orientation, and control” </a:t>
            </a:r>
            <a:r>
              <a:rPr lang="en-US" dirty="0"/>
              <a:t>(Gilpin and Murphy, 2008: 177). </a:t>
            </a:r>
            <a:endParaRPr lang="fr-BE" dirty="0"/>
          </a:p>
          <a:p>
            <a:pPr marL="114300" indent="0">
              <a:buNone/>
            </a:pPr>
            <a:endParaRPr lang="fr-BE" dirty="0"/>
          </a:p>
        </p:txBody>
      </p:sp>
      <p:pic>
        <p:nvPicPr>
          <p:cNvPr id="4" name="Image 4" descr="Description : Description : Description : Description : Description : Description : http://www.fucam.ac.be/engine/redirect.php3?id=113265&amp;stream=i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9787" y="332656"/>
            <a:ext cx="684213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6107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2800" dirty="0" smtClean="0">
                <a:solidFill>
                  <a:schemeClr val="tx1"/>
                </a:solidFill>
              </a:rPr>
              <a:t>2. Les fondements d’une </a:t>
            </a:r>
            <a:r>
              <a:rPr lang="fr-BE" sz="2800" dirty="0">
                <a:solidFill>
                  <a:schemeClr val="tx1"/>
                </a:solidFill>
              </a:rPr>
              <a:t>lecture processuelle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 algn="ctr">
              <a:buNone/>
            </a:pPr>
            <a:r>
              <a:rPr lang="fr-BE" dirty="0" smtClean="0">
                <a:solidFill>
                  <a:schemeClr val="accent4">
                    <a:lumMod val="50000"/>
                  </a:schemeClr>
                </a:solidFill>
              </a:rPr>
              <a:t>Etudier la communication de crise comme :</a:t>
            </a:r>
          </a:p>
          <a:p>
            <a:pPr marL="114300" indent="0" algn="ctr">
              <a:buNone/>
            </a:pPr>
            <a:r>
              <a:rPr lang="fr-BE" dirty="0" smtClean="0">
                <a:solidFill>
                  <a:schemeClr val="accent4">
                    <a:lumMod val="50000"/>
                  </a:schemeClr>
                </a:solidFill>
              </a:rPr>
              <a:t>(1) phénomène social en co-construction (2) assurant la production et la reproduction de l’organisation.</a:t>
            </a:r>
            <a:endParaRPr lang="fr-BE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Image 4" descr="Description : Description : Description : Description : Description : Description : http://www.fucam.ac.be/engine/redirect.php3?id=113265&amp;stream=i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9787" y="332656"/>
            <a:ext cx="684213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ZoneTexte 9"/>
          <p:cNvSpPr txBox="1"/>
          <p:nvPr/>
        </p:nvSpPr>
        <p:spPr>
          <a:xfrm>
            <a:off x="611560" y="3717032"/>
            <a:ext cx="2952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dirty="0" smtClean="0"/>
              <a:t>(1) Le produit d’un ensemble d’interactions sociales situées dans un contexte organisationnel et institutionnel</a:t>
            </a:r>
            <a:endParaRPr lang="fr-BE" sz="1600" dirty="0"/>
          </a:p>
        </p:txBody>
      </p:sp>
      <p:sp>
        <p:nvSpPr>
          <p:cNvPr id="16" name="ZoneTexte 15"/>
          <p:cNvSpPr txBox="1"/>
          <p:nvPr/>
        </p:nvSpPr>
        <p:spPr>
          <a:xfrm>
            <a:off x="4471029" y="4009421"/>
            <a:ext cx="37013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sz="1600" dirty="0" smtClean="0"/>
              <a:t>(2) Produire et Reproduire l’organisation par l’alimentation de 4 flux:</a:t>
            </a:r>
          </a:p>
          <a:p>
            <a:pPr marL="285750" indent="-285750" algn="just">
              <a:buFontTx/>
              <a:buChar char="-"/>
            </a:pPr>
            <a:r>
              <a:rPr lang="fr-BE" sz="1600" dirty="0" smtClean="0"/>
              <a:t>Flux d’adhésion organisationnelle</a:t>
            </a:r>
          </a:p>
          <a:p>
            <a:pPr marL="285750" indent="-285750" algn="just">
              <a:buFontTx/>
              <a:buChar char="-"/>
            </a:pPr>
            <a:r>
              <a:rPr lang="fr-BE" sz="1600" dirty="0" smtClean="0"/>
              <a:t>Flux de structuration de l’organisation</a:t>
            </a:r>
          </a:p>
          <a:p>
            <a:pPr marL="285750" indent="-285750" algn="just">
              <a:buFontTx/>
              <a:buChar char="-"/>
            </a:pPr>
            <a:r>
              <a:rPr lang="fr-BE" sz="1600" dirty="0" smtClean="0"/>
              <a:t>Flux de coordination des activités</a:t>
            </a:r>
          </a:p>
          <a:p>
            <a:pPr marL="285750" indent="-285750" algn="just">
              <a:buFontTx/>
              <a:buChar char="-"/>
            </a:pPr>
            <a:r>
              <a:rPr lang="fr-BE" sz="1600" dirty="0" smtClean="0"/>
              <a:t>Flux de positionnement institutionnel</a:t>
            </a:r>
            <a:endParaRPr lang="fr-BE" sz="1600" dirty="0"/>
          </a:p>
        </p:txBody>
      </p:sp>
      <p:sp>
        <p:nvSpPr>
          <p:cNvPr id="21" name="ZoneTexte 20"/>
          <p:cNvSpPr txBox="1"/>
          <p:nvPr/>
        </p:nvSpPr>
        <p:spPr>
          <a:xfrm>
            <a:off x="2483768" y="6016914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b="1" i="1" dirty="0" smtClean="0"/>
              <a:t>Une lecture processuelle </a:t>
            </a:r>
          </a:p>
          <a:p>
            <a:pPr algn="ctr"/>
            <a:r>
              <a:rPr lang="fr-BE" b="1" i="1" dirty="0" smtClean="0"/>
              <a:t>de la communication de crise.</a:t>
            </a:r>
            <a:endParaRPr lang="fr-BE" b="1" i="1" dirty="0"/>
          </a:p>
        </p:txBody>
      </p:sp>
      <p:cxnSp>
        <p:nvCxnSpPr>
          <p:cNvPr id="25" name="Connecteur droit avec flèche 24"/>
          <p:cNvCxnSpPr/>
          <p:nvPr/>
        </p:nvCxnSpPr>
        <p:spPr>
          <a:xfrm>
            <a:off x="1935429" y="3077714"/>
            <a:ext cx="1" cy="612014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 flipH="1">
            <a:off x="6286880" y="3077714"/>
            <a:ext cx="2" cy="584710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en angle 31"/>
          <p:cNvCxnSpPr/>
          <p:nvPr/>
        </p:nvCxnSpPr>
        <p:spPr>
          <a:xfrm rot="16200000" flipH="1">
            <a:off x="1360537" y="5369144"/>
            <a:ext cx="1545830" cy="396044"/>
          </a:xfrm>
          <a:prstGeom prst="bentConnector2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en angle 37"/>
          <p:cNvCxnSpPr/>
          <p:nvPr/>
        </p:nvCxnSpPr>
        <p:spPr>
          <a:xfrm rot="5400000">
            <a:off x="5867371" y="5901706"/>
            <a:ext cx="342029" cy="496992"/>
          </a:xfrm>
          <a:prstGeom prst="bentConnector2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9283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2800" dirty="0" smtClean="0">
                <a:solidFill>
                  <a:schemeClr val="tx1"/>
                </a:solidFill>
              </a:rPr>
              <a:t>3. Un cas illustratif: Buizingen</a:t>
            </a:r>
            <a:endParaRPr lang="fr-BE" dirty="0"/>
          </a:p>
        </p:txBody>
      </p:sp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7992888" cy="4800600"/>
          </a:xfrm>
        </p:spPr>
        <p:txBody>
          <a:bodyPr/>
          <a:lstStyle/>
          <a:p>
            <a:pPr marL="114300" indent="0">
              <a:buNone/>
            </a:pPr>
            <a:r>
              <a:rPr lang="fr-BE" dirty="0"/>
              <a:t>Communication de </a:t>
            </a:r>
            <a:r>
              <a:rPr lang="fr-BE" dirty="0" smtClean="0"/>
              <a:t>crise, dynamique interactionnelle </a:t>
            </a:r>
            <a:r>
              <a:rPr lang="fr-BE" dirty="0"/>
              <a:t>et production </a:t>
            </a:r>
            <a:r>
              <a:rPr lang="fr-BE" dirty="0" smtClean="0"/>
              <a:t>organisationnelle</a:t>
            </a:r>
            <a:r>
              <a:rPr lang="fr-BE" dirty="0"/>
              <a:t> </a:t>
            </a:r>
            <a:r>
              <a:rPr lang="fr-BE" dirty="0" smtClean="0"/>
              <a:t>chez Infrabel</a:t>
            </a:r>
          </a:p>
          <a:p>
            <a:pPr marL="114300" indent="0">
              <a:buNone/>
            </a:pPr>
            <a:endParaRPr lang="fr-BE" dirty="0"/>
          </a:p>
          <a:p>
            <a:pPr marL="285750" indent="-285750" algn="just">
              <a:buFontTx/>
              <a:buChar char="-"/>
            </a:pPr>
            <a:r>
              <a:rPr lang="fr-BE" sz="2000" i="1" dirty="0"/>
              <a:t>Flux d’adhésion organisationnelle</a:t>
            </a:r>
            <a:r>
              <a:rPr lang="fr-BE" sz="2000" dirty="0"/>
              <a:t>: </a:t>
            </a:r>
            <a:r>
              <a:rPr lang="fr-BE" sz="2000" dirty="0" smtClean="0"/>
              <a:t>La </a:t>
            </a:r>
            <a:r>
              <a:rPr lang="fr-BE" sz="2000" dirty="0"/>
              <a:t>construction d’un « nous </a:t>
            </a:r>
            <a:r>
              <a:rPr lang="fr-BE" sz="2000" dirty="0" smtClean="0"/>
              <a:t>»;</a:t>
            </a:r>
            <a:endParaRPr lang="fr-BE" sz="2000" dirty="0"/>
          </a:p>
          <a:p>
            <a:pPr marL="285750" indent="-285750" algn="just">
              <a:buFontTx/>
              <a:buChar char="-"/>
            </a:pPr>
            <a:r>
              <a:rPr lang="fr-BE" sz="2000" i="1" dirty="0"/>
              <a:t>Flux de structuration </a:t>
            </a:r>
            <a:r>
              <a:rPr lang="fr-BE" sz="2000" dirty="0" smtClean="0"/>
              <a:t>: </a:t>
            </a:r>
            <a:r>
              <a:rPr lang="fr-BE" sz="2000" dirty="0"/>
              <a:t>Un guide et un renforcement des </a:t>
            </a:r>
            <a:r>
              <a:rPr lang="fr-BE" sz="2000" dirty="0" smtClean="0"/>
              <a:t>outils;</a:t>
            </a:r>
            <a:endParaRPr lang="fr-BE" sz="2000" dirty="0"/>
          </a:p>
          <a:p>
            <a:pPr marL="285750" indent="-285750" algn="just">
              <a:buFontTx/>
              <a:buChar char="-"/>
            </a:pPr>
            <a:r>
              <a:rPr lang="fr-BE" sz="2000" i="1" dirty="0"/>
              <a:t>Flux de coordination des activités</a:t>
            </a:r>
            <a:r>
              <a:rPr lang="fr-BE" sz="2000" dirty="0"/>
              <a:t>: </a:t>
            </a:r>
            <a:r>
              <a:rPr lang="fr-BE" sz="2000" dirty="0" smtClean="0"/>
              <a:t>Une </a:t>
            </a:r>
            <a:r>
              <a:rPr lang="fr-BE" sz="2000" dirty="0"/>
              <a:t>division cognitive du </a:t>
            </a:r>
            <a:r>
              <a:rPr lang="fr-BE" sz="2000" dirty="0" smtClean="0"/>
              <a:t>travail;</a:t>
            </a:r>
            <a:endParaRPr lang="fr-BE" sz="2000" dirty="0"/>
          </a:p>
          <a:p>
            <a:pPr marL="285750" indent="-285750" algn="just">
              <a:buFontTx/>
              <a:buChar char="-"/>
            </a:pPr>
            <a:r>
              <a:rPr lang="fr-BE" sz="2000" i="1" dirty="0"/>
              <a:t>Flux de positionnement institutionnel</a:t>
            </a:r>
            <a:r>
              <a:rPr lang="fr-BE" sz="2000" dirty="0"/>
              <a:t>: Négocier image et </a:t>
            </a:r>
            <a:r>
              <a:rPr lang="fr-BE" sz="2000" dirty="0" smtClean="0"/>
              <a:t>légitimité.</a:t>
            </a:r>
            <a:endParaRPr lang="fr-BE" sz="2000" dirty="0"/>
          </a:p>
          <a:p>
            <a:endParaRPr lang="fr-BE" dirty="0"/>
          </a:p>
        </p:txBody>
      </p:sp>
      <p:pic>
        <p:nvPicPr>
          <p:cNvPr id="5" name="Picture 2" descr="http://images-mds.staticskynet.be/NewsFolder/original/SKY20101224102403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64765" y="4437112"/>
            <a:ext cx="2823211" cy="211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 5" descr="Description : Description : Description : Description : Description : Description : http://www.fucam.ac.be/engine/redirect.php3?id=113265&amp;stream=im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9787" y="332656"/>
            <a:ext cx="684213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 descr="http://www.rne.eu/tl_files/RNE_Upload/OSS/INFRABEL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4437112"/>
            <a:ext cx="2117408" cy="2117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9027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sz="2800" dirty="0" smtClean="0">
                <a:solidFill>
                  <a:srgbClr val="2F2B20"/>
                </a:solidFill>
              </a:rPr>
              <a:t>4. Elargir le questionnement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fr-BE" dirty="0" smtClean="0"/>
              <a:t>La nature constituante de la communication </a:t>
            </a:r>
          </a:p>
          <a:p>
            <a:pPr>
              <a:buFontTx/>
              <a:buChar char="-"/>
            </a:pPr>
            <a:r>
              <a:rPr lang="fr-BE" dirty="0" smtClean="0"/>
              <a:t>L’apprentissage dans la crise</a:t>
            </a:r>
          </a:p>
          <a:p>
            <a:pPr>
              <a:buFontTx/>
              <a:buChar char="-"/>
            </a:pPr>
            <a:r>
              <a:rPr lang="fr-BE" dirty="0" smtClean="0"/>
              <a:t>L’apprentissage après la crise</a:t>
            </a:r>
          </a:p>
          <a:p>
            <a:pPr marL="114300" indent="0">
              <a:buNone/>
            </a:pPr>
            <a:endParaRPr lang="fr-BE" dirty="0"/>
          </a:p>
          <a:p>
            <a:pPr marL="114300" indent="0">
              <a:buNone/>
            </a:pPr>
            <a:r>
              <a:rPr lang="fr-BE" dirty="0" smtClean="0"/>
              <a:t>La nature constitutive de la communication</a:t>
            </a:r>
          </a:p>
          <a:p>
            <a:pPr>
              <a:buFontTx/>
              <a:buChar char="-"/>
            </a:pPr>
            <a:r>
              <a:rPr lang="fr-BE" dirty="0" smtClean="0"/>
              <a:t>Une communauté d’acteurs</a:t>
            </a:r>
          </a:p>
          <a:p>
            <a:pPr>
              <a:buFontTx/>
              <a:buChar char="-"/>
            </a:pPr>
            <a:r>
              <a:rPr lang="fr-BE" dirty="0" smtClean="0"/>
              <a:t>Une focale sur l’improvisation</a:t>
            </a:r>
          </a:p>
          <a:p>
            <a:pPr marL="114300" indent="0">
              <a:buNone/>
            </a:pPr>
            <a:endParaRPr lang="fr-BE" dirty="0"/>
          </a:p>
          <a:p>
            <a:pPr marL="114300" indent="0">
              <a:buNone/>
            </a:pPr>
            <a:r>
              <a:rPr lang="fr-BE" dirty="0" smtClean="0"/>
              <a:t>Repenser les questionnements en communication de crise tant sur le plan analytique que pratique</a:t>
            </a:r>
            <a:endParaRPr lang="fr-BE" dirty="0"/>
          </a:p>
        </p:txBody>
      </p:sp>
      <p:pic>
        <p:nvPicPr>
          <p:cNvPr id="4" name="Image 3" descr="Description : Description : Description : Description : Description : Description : http://www.fucam.ac.be/engine/redirect.php3?id=113265&amp;stream=i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459787" y="332656"/>
            <a:ext cx="684213" cy="1557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128535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Contiguïté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71</TotalTime>
  <Words>351</Words>
  <Application>Microsoft Macintosh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Contiguïté</vt:lpstr>
      <vt:lpstr>La communication des organisations publiques  en période de crise: Proposition d’une approche processuelle.   Raone Julien – Doctorant ISPOLE (UCL)</vt:lpstr>
      <vt:lpstr>1. La communication de crise en relations publiques</vt:lpstr>
      <vt:lpstr>2. Les fondements d’une lecture processuelle</vt:lpstr>
      <vt:lpstr>3. Un cas illustratif: Buizingen</vt:lpstr>
      <vt:lpstr>4. Elargir le questionnement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Julien Raone</dc:creator>
  <cp:lastModifiedBy>Aline</cp:lastModifiedBy>
  <cp:revision>19</cp:revision>
  <dcterms:created xsi:type="dcterms:W3CDTF">2013-06-13T17:53:56Z</dcterms:created>
  <dcterms:modified xsi:type="dcterms:W3CDTF">2013-06-13T17:54:40Z</dcterms:modified>
</cp:coreProperties>
</file>